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4659" r:id="rId2"/>
    <p:sldId id="4644" r:id="rId3"/>
    <p:sldId id="4592" r:id="rId4"/>
    <p:sldId id="4657" r:id="rId5"/>
    <p:sldId id="4630" r:id="rId6"/>
    <p:sldId id="4649" r:id="rId7"/>
    <p:sldId id="4660" r:id="rId8"/>
    <p:sldId id="4646" r:id="rId9"/>
    <p:sldId id="4647" r:id="rId10"/>
    <p:sldId id="4658" r:id="rId11"/>
    <p:sldId id="4648" r:id="rId12"/>
    <p:sldId id="4650" r:id="rId13"/>
    <p:sldId id="4591" r:id="rId14"/>
    <p:sldId id="459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C0813B-2305-4B39-B1D9-64F9038CEFEF}" v="38" dt="2021-10-29T19:18:51.9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76653" autoAdjust="0"/>
  </p:normalViewPr>
  <p:slideViewPr>
    <p:cSldViewPr snapToGrid="0">
      <p:cViewPr varScale="1">
        <p:scale>
          <a:sx n="69" d="100"/>
          <a:sy n="69" d="100"/>
        </p:scale>
        <p:origin x="96" y="4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411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ACAD4F-6A47-4D78-9DE0-8B0575991993}" type="datetimeFigureOut">
              <a:rPr lang="en-US" smtClean="0"/>
              <a:t>11/16/2021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114B-6E92-41AB-BF24-32B046C11F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486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9612" indent="-179612">
              <a:buFont typeface="Arial" panose="020B0604020202020204" pitchFamily="34" charset="0"/>
              <a:buChar char="•"/>
            </a:pPr>
            <a:r>
              <a:rPr lang="en-US" dirty="0"/>
              <a:t>Hospital Accreditation Program standards only</a:t>
            </a:r>
          </a:p>
          <a:p>
            <a:pPr marL="179612" indent="-179612">
              <a:buFont typeface="Arial" panose="020B0604020202020204" pitchFamily="34" charset="0"/>
              <a:buChar char="•"/>
            </a:pPr>
            <a:r>
              <a:rPr lang="en-US" dirty="0"/>
              <a:t>2021 survey activity January – September</a:t>
            </a:r>
          </a:p>
          <a:p>
            <a:pPr marL="179612" indent="-179612">
              <a:buFont typeface="Arial" panose="020B0604020202020204" pitchFamily="34" charset="0"/>
              <a:buChar char="•"/>
            </a:pPr>
            <a:r>
              <a:rPr lang="en-US" dirty="0"/>
              <a:t>Clinical and non-clinical standards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461FCD-0FFA-A94C-81BD-E8D25A50F612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77405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6679" indent="-176679">
              <a:buFont typeface="Arial" panose="020B0604020202020204" pitchFamily="34" charset="0"/>
              <a:buChar char="•"/>
            </a:pPr>
            <a:r>
              <a:rPr lang="en-US" dirty="0"/>
              <a:t>Hospital Accreditation Program findings only</a:t>
            </a:r>
          </a:p>
          <a:p>
            <a:pPr marL="176679" indent="-176679">
              <a:buFont typeface="Arial" panose="020B0604020202020204" pitchFamily="34" charset="0"/>
              <a:buChar char="•"/>
            </a:pPr>
            <a:r>
              <a:rPr lang="en-US" dirty="0"/>
              <a:t>Clinical Findings only – excludes Environment of Care (EC), Emergency Management (EM), and Life Safety (LS) chapters</a:t>
            </a:r>
          </a:p>
          <a:p>
            <a:pPr marL="176679" indent="-176679">
              <a:buFont typeface="Arial" panose="020B0604020202020204" pitchFamily="34" charset="0"/>
              <a:buChar char="•"/>
            </a:pPr>
            <a:r>
              <a:rPr lang="en-US" dirty="0"/>
              <a:t>2021 survey activity (January – September)</a:t>
            </a:r>
          </a:p>
          <a:p>
            <a:pPr marL="176679" indent="-176679">
              <a:buFont typeface="Arial" panose="020B0604020202020204" pitchFamily="34" charset="0"/>
              <a:buChar char="•"/>
            </a:pPr>
            <a:r>
              <a:rPr lang="en-US" dirty="0"/>
              <a:t>988 survey events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461FCD-0FFA-A94C-81BD-E8D25A50F612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27701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6679" indent="-176679">
              <a:buFont typeface="Arial" panose="020B0604020202020204" pitchFamily="34" charset="0"/>
              <a:buChar char="•"/>
            </a:pPr>
            <a:r>
              <a:rPr lang="en-US" dirty="0"/>
              <a:t>Hospital Accreditation Program findings only</a:t>
            </a:r>
          </a:p>
          <a:p>
            <a:pPr marL="176679" indent="-176679">
              <a:buFont typeface="Arial" panose="020B0604020202020204" pitchFamily="34" charset="0"/>
              <a:buChar char="•"/>
            </a:pPr>
            <a:r>
              <a:rPr lang="en-US" dirty="0"/>
              <a:t>Non-Clinical Findings only – Environment of Care (EC), Emergency Management (EM), and Life Safety (LS) chapters only</a:t>
            </a:r>
          </a:p>
          <a:p>
            <a:pPr marL="176679" indent="-176679">
              <a:buFont typeface="Arial" panose="020B0604020202020204" pitchFamily="34" charset="0"/>
              <a:buChar char="•"/>
            </a:pPr>
            <a:r>
              <a:rPr lang="en-US" dirty="0"/>
              <a:t>2021 survey activity (January – September)</a:t>
            </a:r>
          </a:p>
          <a:p>
            <a:pPr marL="176679" indent="-176679">
              <a:buFont typeface="Arial" panose="020B0604020202020204" pitchFamily="34" charset="0"/>
              <a:buChar char="•"/>
            </a:pPr>
            <a:r>
              <a:rPr lang="en-US" dirty="0"/>
              <a:t>988 survey events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461FCD-0FFA-A94C-81BD-E8D25A50F612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1797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9612" indent="-179612">
              <a:buFont typeface="Arial" panose="020B0604020202020204" pitchFamily="34" charset="0"/>
              <a:buChar char="•"/>
            </a:pPr>
            <a:r>
              <a:rPr lang="en-US" dirty="0"/>
              <a:t>2021 surveys January-September –  988 surveys</a:t>
            </a:r>
          </a:p>
          <a:p>
            <a:pPr marL="179612" indent="-179612">
              <a:buFont typeface="Arial" panose="020B0604020202020204" pitchFamily="34" charset="0"/>
              <a:buChar char="•"/>
            </a:pPr>
            <a:r>
              <a:rPr lang="en-US" dirty="0"/>
              <a:t>Data excludes Critical Access Hospitals</a:t>
            </a:r>
          </a:p>
          <a:p>
            <a:pPr marL="179612" indent="-179612">
              <a:buFont typeface="Arial" panose="020B0604020202020204" pitchFamily="34" charset="0"/>
              <a:buChar char="•"/>
            </a:pPr>
            <a:r>
              <a:rPr lang="en-US" dirty="0"/>
              <a:t>Left-hand graphic depicts percentage of high-risk findings and where they fall on the SAFER Matrix</a:t>
            </a:r>
          </a:p>
          <a:p>
            <a:pPr marL="179612" indent="-179612" defTabSz="929579">
              <a:buFont typeface="Arial" panose="020B0604020202020204" pitchFamily="34" charset="0"/>
              <a:buChar char="•"/>
              <a:defRPr/>
            </a:pPr>
            <a:r>
              <a:rPr lang="en-US" dirty="0"/>
              <a:t>Right-hand graphic depicts areas of SAFER placement </a:t>
            </a:r>
          </a:p>
          <a:p>
            <a:pPr marL="0" indent="0" defTabSz="929579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461FCD-0FFA-A94C-81BD-E8D25A50F612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0990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Corresponds with previous slide – provides keyword description of highest risk findings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461FCD-0FFA-A94C-81BD-E8D25A50F612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7525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9612" indent="-179612">
              <a:buFont typeface="Arial" panose="020B0604020202020204" pitchFamily="34" charset="0"/>
              <a:buChar char="•"/>
            </a:pPr>
            <a:r>
              <a:rPr lang="en-US" dirty="0"/>
              <a:t>Critical Access Hospital Accreditation Program standards only</a:t>
            </a:r>
          </a:p>
          <a:p>
            <a:pPr marL="179612" indent="-179612">
              <a:buFont typeface="Arial" panose="020B0604020202020204" pitchFamily="34" charset="0"/>
              <a:buChar char="•"/>
            </a:pPr>
            <a:r>
              <a:rPr lang="en-US" dirty="0"/>
              <a:t>2021 survey activity January – September</a:t>
            </a:r>
          </a:p>
          <a:p>
            <a:pPr marL="179612" indent="-179612">
              <a:buFont typeface="Arial" panose="020B0604020202020204" pitchFamily="34" charset="0"/>
              <a:buChar char="•"/>
            </a:pPr>
            <a:r>
              <a:rPr lang="en-US" dirty="0"/>
              <a:t>Clinical and non-clinical standards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461FCD-0FFA-A94C-81BD-E8D25A50F612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81715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6679" indent="-176679">
              <a:buFont typeface="Arial" panose="020B0604020202020204" pitchFamily="34" charset="0"/>
              <a:buChar char="•"/>
            </a:pPr>
            <a:r>
              <a:rPr lang="en-US" dirty="0"/>
              <a:t>CAH program findings only</a:t>
            </a:r>
          </a:p>
          <a:p>
            <a:pPr marL="176679" indent="-176679">
              <a:buFont typeface="Arial" panose="020B0604020202020204" pitchFamily="34" charset="0"/>
              <a:buChar char="•"/>
            </a:pPr>
            <a:r>
              <a:rPr lang="en-US" dirty="0"/>
              <a:t>Clinical findings only – excludes Environment of Care (EC), Emergency Management (EM), and Life Safety (LS) chapters</a:t>
            </a:r>
          </a:p>
          <a:p>
            <a:pPr marL="176679" indent="-176679">
              <a:buFont typeface="Arial" panose="020B0604020202020204" pitchFamily="34" charset="0"/>
              <a:buChar char="•"/>
            </a:pPr>
            <a:r>
              <a:rPr lang="en-US" dirty="0"/>
              <a:t>2021 survey activity (January – September) – 90 surveys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461FCD-0FFA-A94C-81BD-E8D25A50F612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02389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6679" indent="-176679">
              <a:buFont typeface="Arial" panose="020B0604020202020204" pitchFamily="34" charset="0"/>
              <a:buChar char="•"/>
            </a:pPr>
            <a:r>
              <a:rPr lang="en-US" dirty="0"/>
              <a:t>CAH program findings only</a:t>
            </a:r>
          </a:p>
          <a:p>
            <a:pPr marL="176679" indent="-176679">
              <a:buFont typeface="Arial" panose="020B0604020202020204" pitchFamily="34" charset="0"/>
              <a:buChar char="•"/>
            </a:pPr>
            <a:r>
              <a:rPr lang="en-US" dirty="0"/>
              <a:t>Non-clinical findings only – Environment of Care (EC), Emergency Management (EM), and Life Safety (LS) chapters</a:t>
            </a:r>
          </a:p>
          <a:p>
            <a:pPr marL="176679" indent="-176679">
              <a:buFont typeface="Arial" panose="020B0604020202020204" pitchFamily="34" charset="0"/>
              <a:buChar char="•"/>
            </a:pPr>
            <a:r>
              <a:rPr lang="en-US" dirty="0"/>
              <a:t>2021 survey activity (January – September) – 90 surveys in total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461FCD-0FFA-A94C-81BD-E8D25A50F612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61519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9612" indent="-179612">
              <a:buFont typeface="Arial" panose="020B0604020202020204" pitchFamily="34" charset="0"/>
              <a:buChar char="•"/>
            </a:pPr>
            <a:r>
              <a:rPr lang="en-US" dirty="0"/>
              <a:t>2021 surveys January-September – 90 surveys</a:t>
            </a:r>
          </a:p>
          <a:p>
            <a:pPr marL="179612" indent="-179612">
              <a:buFont typeface="Arial" panose="020B0604020202020204" pitchFamily="34" charset="0"/>
              <a:buChar char="•"/>
            </a:pPr>
            <a:r>
              <a:rPr lang="en-US" dirty="0"/>
              <a:t>Data includes CAH program only</a:t>
            </a:r>
          </a:p>
          <a:p>
            <a:pPr marL="179612" indent="-179612">
              <a:buFont typeface="Arial" panose="020B0604020202020204" pitchFamily="34" charset="0"/>
              <a:buChar char="•"/>
            </a:pPr>
            <a:r>
              <a:rPr lang="en-US" dirty="0"/>
              <a:t>Left-hand graphic depicts percentage of high-risk findings and where they fall on the SAFER Matrix</a:t>
            </a:r>
          </a:p>
          <a:p>
            <a:pPr marL="179612" indent="-179612" defTabSz="929579">
              <a:buFont typeface="Arial" panose="020B0604020202020204" pitchFamily="34" charset="0"/>
              <a:buChar char="•"/>
              <a:defRPr/>
            </a:pPr>
            <a:r>
              <a:rPr lang="en-US" dirty="0"/>
              <a:t>Right-hand graphic depicts areas of SAFER placement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461FCD-0FFA-A94C-81BD-E8D25A50F612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5969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Corresponds with previous slide – provides keyword description of highest risk findings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461FCD-0FFA-A94C-81BD-E8D25A50F612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76737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2019-2020 Hospital Accreditation Program surveys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461FCD-0FFA-A94C-81BD-E8D25A50F612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15633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2019-2020 Critical Access Hospital Accreditation Program surveys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461FCD-0FFA-A94C-81BD-E8D25A50F61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9473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gment - 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>
            <a:extLst>
              <a:ext uri="{FF2B5EF4-FFF2-40B4-BE49-F238E27FC236}">
                <a16:creationId xmlns:a16="http://schemas.microsoft.com/office/drawing/2014/main" id="{8370970F-4F69-4375-971D-AF12259CA0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100" y="3854570"/>
            <a:ext cx="10268857" cy="1846984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tabLst/>
              <a:defRPr sz="61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Presentation Title</a:t>
            </a:r>
            <a:br>
              <a:rPr lang="en-US" dirty="0"/>
            </a:br>
            <a:r>
              <a:rPr lang="en-US" dirty="0"/>
              <a:t>Two Lines Max</a:t>
            </a: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9BBE9B05-F3F4-49C0-A713-B9799EEE8A0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8096" y="3276877"/>
            <a:ext cx="10268499" cy="401782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None/>
              <a:defRPr lang="en-US" sz="2800" kern="1200" dirty="0" smtClean="0">
                <a:solidFill>
                  <a:schemeClr val="accent3"/>
                </a:solidFill>
                <a:latin typeface="Georgia" panose="02040502050405020303" pitchFamily="18" charset="0"/>
                <a:ea typeface="+mj-ea"/>
                <a:cs typeface="+mj-cs"/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</a:lstStyle>
          <a:p>
            <a:pPr lvl="0"/>
            <a:r>
              <a:rPr lang="en-US" dirty="0"/>
              <a:t>Segment Name or Presenter Name and Title</a:t>
            </a:r>
          </a:p>
        </p:txBody>
      </p:sp>
      <p:sp>
        <p:nvSpPr>
          <p:cNvPr id="8" name="Text Placeholder 8">
            <a:extLst>
              <a:ext uri="{FF2B5EF4-FFF2-40B4-BE49-F238E27FC236}">
                <a16:creationId xmlns:a16="http://schemas.microsoft.com/office/drawing/2014/main" id="{1C2532E2-7E15-43C6-BD0B-0C2E786E4B2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8099" y="6061370"/>
            <a:ext cx="3162300" cy="401782"/>
          </a:xfrm>
          <a:prstGeom prst="rect">
            <a:avLst/>
          </a:prstGeom>
        </p:spPr>
        <p:txBody>
          <a:bodyPr lIns="0">
            <a:noAutofit/>
          </a:bodyPr>
          <a:lstStyle>
            <a:lvl1pPr marL="7938" indent="0" algn="l">
              <a:lnSpc>
                <a:spcPct val="100000"/>
              </a:lnSpc>
              <a:buFont typeface="Arial" panose="020B0604020202020204" pitchFamily="34" charset="0"/>
              <a:buNone/>
              <a:tabLst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</a:lstStyle>
          <a:p>
            <a:pPr lvl="0"/>
            <a:r>
              <a:rPr lang="en-US" dirty="0"/>
              <a:t>Date</a:t>
            </a:r>
          </a:p>
        </p:txBody>
      </p:sp>
      <p:pic>
        <p:nvPicPr>
          <p:cNvPr id="9" name="logo">
            <a:extLst>
              <a:ext uri="{FF2B5EF4-FFF2-40B4-BE49-F238E27FC236}">
                <a16:creationId xmlns:a16="http://schemas.microsoft.com/office/drawing/2014/main" id="{53FA0840-F6C0-4241-B6CE-B53F1AADE6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4417" y="5892624"/>
            <a:ext cx="2870327" cy="49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59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- Title -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795904-85F9-4714-852B-9A454A06C80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2000" y="467501"/>
            <a:ext cx="8156448" cy="641632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spcAft>
                <a:spcPts val="0"/>
              </a:spcAft>
              <a:buNone/>
              <a:defRPr lang="en-US" sz="400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1pPr>
            <a:lvl2pPr marL="0" indent="0">
              <a:lnSpc>
                <a:spcPct val="100000"/>
              </a:lnSpc>
              <a:spcBef>
                <a:spcPts val="100"/>
              </a:spcBef>
              <a:buNone/>
              <a:defRPr lang="en-US" sz="1300" kern="1200" dirty="0" smtClean="0">
                <a:solidFill>
                  <a:schemeClr val="accent3"/>
                </a:solidFill>
                <a:latin typeface="ITC Franklin Gothic Std Book" panose="020B0504030503020204" pitchFamily="34" charset="0"/>
                <a:ea typeface="+mj-ea"/>
                <a:cs typeface="+mj-cs"/>
              </a:defRPr>
            </a:lvl2pPr>
            <a:lvl3pPr>
              <a:defRPr lang="en-US" sz="250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3pPr>
            <a:lvl4pPr>
              <a:defRPr lang="en-US" sz="250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4pPr>
            <a:lvl5pPr>
              <a:defRPr lang="en-US" sz="2500" kern="1200" dirty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5pPr>
          </a:lstStyle>
          <a:p>
            <a:pPr lvl="0"/>
            <a:r>
              <a:rPr lang="en-US" dirty="0"/>
              <a:t>Section Header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EE47290-A8D0-394E-88D8-0DBA1620A15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2000" y="1295222"/>
            <a:ext cx="10938988" cy="4973497"/>
          </a:xfrm>
          <a:prstGeom prst="rect">
            <a:avLst/>
          </a:prstGeom>
        </p:spPr>
        <p:txBody>
          <a:bodyPr/>
          <a:lstStyle>
            <a:lvl1pPr marL="288925" indent="-288925">
              <a:spcAft>
                <a:spcPts val="800"/>
              </a:spcAft>
              <a:tabLst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30238" indent="-280988">
              <a:tabLst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9163" indent="-228600">
              <a:tabLst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62063" indent="-288925">
              <a:tabLst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89075" indent="-227013">
              <a:tabLst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71650" indent="-282575">
              <a:tabLst/>
              <a:defRPr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120900" indent="-288925">
              <a:tabLst/>
              <a:defRPr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401888" indent="-280988">
              <a:tabLst/>
              <a:defRPr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690813" indent="-227013">
              <a:buClr>
                <a:schemeClr val="accent3"/>
              </a:buClr>
              <a:buFont typeface="System Font Regular"/>
              <a:buChar char="−"/>
              <a:tabLst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2901334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- Title -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C82079-3E9F-DB4D-803A-47322DBD2C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2000" y="467501"/>
            <a:ext cx="10674096" cy="652639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spcAft>
                <a:spcPts val="0"/>
              </a:spcAft>
              <a:buNone/>
              <a:defRPr lang="en-US" sz="400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1pPr>
            <a:lvl2pPr marL="0" indent="0">
              <a:lnSpc>
                <a:spcPct val="100000"/>
              </a:lnSpc>
              <a:spcBef>
                <a:spcPts val="100"/>
              </a:spcBef>
              <a:buNone/>
              <a:defRPr lang="en-US" sz="1300" kern="1200" dirty="0" smtClean="0">
                <a:solidFill>
                  <a:schemeClr val="accent3"/>
                </a:solidFill>
                <a:latin typeface="ITC Franklin Gothic Std Book" panose="020B0504030503020204" pitchFamily="34" charset="0"/>
                <a:ea typeface="+mj-ea"/>
                <a:cs typeface="+mj-cs"/>
              </a:defRPr>
            </a:lvl2pPr>
            <a:lvl3pPr>
              <a:defRPr lang="en-US" sz="250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3pPr>
            <a:lvl4pPr>
              <a:defRPr lang="en-US" sz="250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4pPr>
            <a:lvl5pPr>
              <a:defRPr lang="en-US" sz="2500" kern="1200" dirty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5pPr>
          </a:lstStyle>
          <a:p>
            <a:pPr lvl="0"/>
            <a:r>
              <a:rPr lang="en-US" dirty="0"/>
              <a:t>Section Header</a:t>
            </a:r>
          </a:p>
        </p:txBody>
      </p:sp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BE6A03CF-5BAA-5C4E-BCA7-066C7D1192D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2000" y="1295222"/>
            <a:ext cx="5242560" cy="4973497"/>
          </a:xfrm>
          <a:prstGeom prst="rect">
            <a:avLst/>
          </a:prstGeom>
        </p:spPr>
        <p:txBody>
          <a:bodyPr/>
          <a:lstStyle>
            <a:lvl1pPr marL="288925" indent="-288925">
              <a:spcAft>
                <a:spcPts val="800"/>
              </a:spcAft>
              <a:tabLst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30238" indent="-280988">
              <a:tabLst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9163" indent="-228600">
              <a:tabLst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62063" indent="-288925">
              <a:tabLst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89075" indent="-227013">
              <a:tabLst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71650" indent="-282575">
              <a:tabLst/>
              <a:defRPr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120900" indent="-288925">
              <a:tabLst/>
              <a:defRPr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401888" indent="-280988">
              <a:tabLst/>
              <a:defRPr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690813" indent="-227013">
              <a:buClr>
                <a:schemeClr val="accent3"/>
              </a:buClr>
              <a:buFont typeface="System Font Regular"/>
              <a:buChar char="−"/>
              <a:tabLst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C5981313-993E-E047-B1B5-3A482E35803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07760" y="1295222"/>
            <a:ext cx="5242560" cy="4973497"/>
          </a:xfrm>
          <a:prstGeom prst="rect">
            <a:avLst/>
          </a:prstGeom>
        </p:spPr>
        <p:txBody>
          <a:bodyPr/>
          <a:lstStyle>
            <a:lvl1pPr marL="288925" indent="-288925">
              <a:spcAft>
                <a:spcPts val="800"/>
              </a:spcAft>
              <a:tabLst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30238" indent="-280988">
              <a:tabLst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9163" indent="-228600">
              <a:tabLst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62063" indent="-288925">
              <a:tabLst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89075" indent="-227013">
              <a:tabLst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71650" indent="-282575">
              <a:tabLst/>
              <a:defRPr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120900" indent="-288925">
              <a:tabLst/>
              <a:defRPr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401888" indent="-280988">
              <a:tabLst/>
              <a:defRPr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690813" indent="-227013">
              <a:buClr>
                <a:schemeClr val="accent3"/>
              </a:buClr>
              <a:buFont typeface="System Font Regular"/>
              <a:buChar char="−"/>
              <a:tabLst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940206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795904-85F9-4714-852B-9A454A06C80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2000" y="467501"/>
            <a:ext cx="8156448" cy="641632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spcAft>
                <a:spcPts val="0"/>
              </a:spcAft>
              <a:buNone/>
              <a:defRPr lang="en-US" sz="400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1pPr>
            <a:lvl2pPr marL="0" indent="0">
              <a:lnSpc>
                <a:spcPct val="100000"/>
              </a:lnSpc>
              <a:spcBef>
                <a:spcPts val="100"/>
              </a:spcBef>
              <a:buNone/>
              <a:defRPr lang="en-US" sz="1300" kern="1200" dirty="0" smtClean="0">
                <a:solidFill>
                  <a:schemeClr val="accent3"/>
                </a:solidFill>
                <a:latin typeface="ITC Franklin Gothic Std Book" panose="020B0504030503020204" pitchFamily="34" charset="0"/>
                <a:ea typeface="+mj-ea"/>
                <a:cs typeface="+mj-cs"/>
              </a:defRPr>
            </a:lvl2pPr>
            <a:lvl3pPr>
              <a:defRPr lang="en-US" sz="250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3pPr>
            <a:lvl4pPr>
              <a:defRPr lang="en-US" sz="250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4pPr>
            <a:lvl5pPr>
              <a:defRPr lang="en-US" sz="2500" kern="1200" dirty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5pPr>
          </a:lstStyle>
          <a:p>
            <a:pPr lvl="0"/>
            <a:r>
              <a:rPr lang="en-US" dirty="0"/>
              <a:t>Section Header</a:t>
            </a:r>
          </a:p>
        </p:txBody>
      </p:sp>
    </p:spTree>
    <p:extLst>
      <p:ext uri="{BB962C8B-B14F-4D97-AF65-F5344CB8AC3E}">
        <p14:creationId xmlns:p14="http://schemas.microsoft.com/office/powerpoint/2010/main" val="2008634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795904-85F9-4714-852B-9A454A06C80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2000" y="467501"/>
            <a:ext cx="8156448" cy="641632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spcAft>
                <a:spcPts val="0"/>
              </a:spcAft>
              <a:buNone/>
              <a:defRPr lang="en-US" sz="400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1pPr>
            <a:lvl2pPr marL="0" indent="0">
              <a:lnSpc>
                <a:spcPct val="100000"/>
              </a:lnSpc>
              <a:spcBef>
                <a:spcPts val="100"/>
              </a:spcBef>
              <a:buNone/>
              <a:defRPr lang="en-US" sz="1300" kern="1200" dirty="0" smtClean="0">
                <a:solidFill>
                  <a:schemeClr val="accent3"/>
                </a:solidFill>
                <a:latin typeface="ITC Franklin Gothic Std Book" panose="020B0504030503020204" pitchFamily="34" charset="0"/>
                <a:ea typeface="+mj-ea"/>
                <a:cs typeface="+mj-cs"/>
              </a:defRPr>
            </a:lvl2pPr>
            <a:lvl3pPr>
              <a:defRPr lang="en-US" sz="250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3pPr>
            <a:lvl4pPr>
              <a:defRPr lang="en-US" sz="250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4pPr>
            <a:lvl5pPr>
              <a:defRPr lang="en-US" sz="2500" kern="1200" dirty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5pPr>
          </a:lstStyle>
          <a:p>
            <a:pPr lvl="0"/>
            <a:r>
              <a:rPr lang="en-US" dirty="0"/>
              <a:t>Section Header</a:t>
            </a:r>
          </a:p>
        </p:txBody>
      </p:sp>
      <p:sp>
        <p:nvSpPr>
          <p:cNvPr id="3" name="Chart Placeholder 2">
            <a:extLst>
              <a:ext uri="{FF2B5EF4-FFF2-40B4-BE49-F238E27FC236}">
                <a16:creationId xmlns:a16="http://schemas.microsoft.com/office/drawing/2014/main" id="{4AE341A6-A920-F64E-902F-FE892D976F6D}"/>
              </a:ext>
            </a:extLst>
          </p:cNvPr>
          <p:cNvSpPr>
            <a:spLocks noGrp="1"/>
          </p:cNvSpPr>
          <p:nvPr>
            <p:ph type="chart" sz="quarter" idx="11"/>
          </p:nvPr>
        </p:nvSpPr>
        <p:spPr>
          <a:xfrm>
            <a:off x="774700" y="1235118"/>
            <a:ext cx="10748433" cy="4835482"/>
          </a:xfrm>
          <a:prstGeom prst="rect">
            <a:avLst/>
          </a:prstGeom>
        </p:spPr>
        <p:txBody>
          <a:bodyPr lIns="0"/>
          <a:lstStyle>
            <a:lvl1pPr marL="0" indent="0">
              <a:buNone/>
              <a:defRPr sz="2800"/>
            </a:lvl1pPr>
          </a:lstStyle>
          <a:p>
            <a:r>
              <a:rPr lang="en-US" dirty="0"/>
              <a:t>Click icon to add chart</a:t>
            </a:r>
          </a:p>
        </p:txBody>
      </p:sp>
    </p:spTree>
    <p:extLst>
      <p:ext uri="{BB962C8B-B14F-4D97-AF65-F5344CB8AC3E}">
        <p14:creationId xmlns:p14="http://schemas.microsoft.com/office/powerpoint/2010/main" val="3626660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bsection Title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586ED48F-90FF-4017-9A8E-888BE181C55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2000" y="2855617"/>
            <a:ext cx="10668000" cy="593759"/>
          </a:xfrm>
          <a:prstGeom prst="rect">
            <a:avLst/>
          </a:prstGeom>
        </p:spPr>
        <p:txBody>
          <a:bodyPr lIns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  <a:defRPr lang="en-US" sz="4200" b="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1pPr>
            <a:lvl2pPr marL="520700" indent="-520700" algn="l" defTabSz="914400" rtl="0" eaLnBrk="1" latinLnBrk="0" hangingPunct="1">
              <a:lnSpc>
                <a:spcPct val="125000"/>
              </a:lnSpc>
              <a:spcBef>
                <a:spcPct val="0"/>
              </a:spcBef>
              <a:buFont typeface="+mj-lt"/>
              <a:buAutoNum type="arabicPeriod"/>
              <a:defRPr lang="en-US" sz="40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2pPr>
            <a:lvl3pPr marL="569913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3pPr>
            <a:lvl4pPr marL="858837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4pPr>
            <a:lvl5pPr marL="1144587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5pPr>
          </a:lstStyle>
          <a:p>
            <a:pPr lvl="0"/>
            <a:r>
              <a:rPr lang="en-US" dirty="0"/>
              <a:t>Sub-section Title</a:t>
            </a: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748AF25-2711-4ABB-92B4-8B5AE18513C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2000" y="3466323"/>
            <a:ext cx="8733693" cy="664615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None/>
              <a:defRPr lang="en-US" sz="3200" kern="1200" dirty="0" smtClean="0">
                <a:solidFill>
                  <a:schemeClr val="accent3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marL="0" indent="0">
              <a:lnSpc>
                <a:spcPct val="100000"/>
              </a:lnSpc>
              <a:spcBef>
                <a:spcPts val="100"/>
              </a:spcBef>
              <a:buNone/>
              <a:defRPr lang="en-US" sz="1300" kern="1200" dirty="0" smtClean="0">
                <a:solidFill>
                  <a:schemeClr val="accent3"/>
                </a:solidFill>
                <a:latin typeface="ITC Franklin Gothic Std Book" panose="020B0504030503020204" pitchFamily="34" charset="0"/>
                <a:ea typeface="+mj-ea"/>
                <a:cs typeface="+mj-cs"/>
              </a:defRPr>
            </a:lvl2pPr>
            <a:lvl3pPr>
              <a:defRPr lang="en-US" sz="250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3pPr>
            <a:lvl4pPr>
              <a:defRPr lang="en-US" sz="250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4pPr>
            <a:lvl5pPr>
              <a:defRPr lang="en-US" sz="2500" kern="1200" dirty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5pPr>
          </a:lstStyle>
          <a:p>
            <a:pPr lvl="0"/>
            <a:r>
              <a:rPr lang="en-US" dirty="0"/>
              <a:t>Subtitle if needed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B8CA9BC-5F86-4041-ABB0-BBA73229A6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418" y="487967"/>
            <a:ext cx="2091691" cy="359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7610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dea Blu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586ED48F-90FF-4017-9A8E-888BE181C55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8096" y="1210733"/>
            <a:ext cx="10668000" cy="4838959"/>
          </a:xfrm>
          <a:prstGeom prst="rect">
            <a:avLst/>
          </a:prstGeom>
        </p:spPr>
        <p:txBody>
          <a:bodyPr lIns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lang="en-US" sz="4200" b="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1pPr>
            <a:lvl2pPr marL="520700" indent="-520700" algn="l" defTabSz="914400" rtl="0" eaLnBrk="1" latinLnBrk="0" hangingPunct="1">
              <a:lnSpc>
                <a:spcPct val="125000"/>
              </a:lnSpc>
              <a:spcBef>
                <a:spcPct val="0"/>
              </a:spcBef>
              <a:buFont typeface="+mj-lt"/>
              <a:buAutoNum type="arabicPeriod"/>
              <a:defRPr lang="en-US" sz="40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2pPr>
            <a:lvl3pPr marL="569913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3pPr>
            <a:lvl4pPr marL="858837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4pPr>
            <a:lvl5pPr marL="1144587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5pPr>
          </a:lstStyle>
          <a:p>
            <a:r>
              <a:rPr lang="en-US" dirty="0"/>
              <a:t>Click here to add title or text for title separator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BA01A6-AFAD-F64C-B757-208E9F064A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420" y="487967"/>
            <a:ext cx="2091687" cy="359088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B37B1F8-258A-3541-A674-30D76D981594}"/>
              </a:ext>
            </a:extLst>
          </p:cNvPr>
          <p:cNvCxnSpPr>
            <a:cxnSpLocks/>
          </p:cNvCxnSpPr>
          <p:nvPr userDrawn="1"/>
        </p:nvCxnSpPr>
        <p:spPr>
          <a:xfrm>
            <a:off x="10888137" y="6269376"/>
            <a:ext cx="35375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D73DEC79-9897-5648-A843-F850483E9B51}"/>
              </a:ext>
            </a:extLst>
          </p:cNvPr>
          <p:cNvSpPr txBox="1"/>
          <p:nvPr userDrawn="1"/>
        </p:nvSpPr>
        <p:spPr>
          <a:xfrm>
            <a:off x="11395822" y="6176963"/>
            <a:ext cx="130181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fld id="{2312E2A4-42B5-40D8-AA87-248D1D96FAB3}" type="slidenum">
              <a:rPr lang="en-US" sz="1000" smtClean="0">
                <a:solidFill>
                  <a:schemeClr val="bg1"/>
                </a:solidFill>
                <a:latin typeface="Franklin Gothic Book"/>
                <a:cs typeface="Franklin Gothic Book"/>
              </a:rPr>
              <a:pPr algn="r"/>
              <a:t>‹#›</a:t>
            </a:fld>
            <a:endParaRPr lang="en-US" sz="1800" dirty="0">
              <a:solidFill>
                <a:schemeClr val="bg1"/>
              </a:solidFill>
              <a:latin typeface="Franklin Gothic Book"/>
              <a:cs typeface="Franklin Gothic Book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8DBDF09-DD02-AE4C-98DA-7CA405DB5B2A}"/>
              </a:ext>
            </a:extLst>
          </p:cNvPr>
          <p:cNvSpPr txBox="1"/>
          <p:nvPr userDrawn="1"/>
        </p:nvSpPr>
        <p:spPr>
          <a:xfrm>
            <a:off x="9421260" y="6365346"/>
            <a:ext cx="2104743" cy="11541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750" b="0" i="0" u="none" strike="noStrike" kern="1200" baseline="0" dirty="0">
                <a:solidFill>
                  <a:schemeClr val="bg2"/>
                </a:solidFill>
                <a:latin typeface="Franklin Gothic Book" panose="020B0503020102020204" pitchFamily="34" charset="0"/>
                <a:ea typeface="+mn-ea"/>
                <a:cs typeface="+mn-cs"/>
              </a:rPr>
              <a:t>© 2020 The Joint Commission. All Rights Reserved.</a:t>
            </a:r>
            <a:endParaRPr lang="en-US" sz="750" dirty="0">
              <a:solidFill>
                <a:schemeClr val="bg2"/>
              </a:solidFill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221737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dea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16249F0-FA18-984E-BC39-39777251817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418" y="487967"/>
            <a:ext cx="2091691" cy="359088"/>
          </a:xfrm>
          <a:prstGeom prst="rect">
            <a:avLst/>
          </a:prstGeom>
        </p:spPr>
      </p:pic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20657D8-0B06-9F43-8556-285AC627D4E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8096" y="1210733"/>
            <a:ext cx="10668000" cy="4838959"/>
          </a:xfrm>
          <a:prstGeom prst="rect">
            <a:avLst/>
          </a:prstGeom>
        </p:spPr>
        <p:txBody>
          <a:bodyPr lIns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  <a:defRPr lang="en-US" sz="4200" b="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1pPr>
            <a:lvl2pPr marL="520700" indent="-520700" algn="l" defTabSz="914400" rtl="0" eaLnBrk="1" latinLnBrk="0" hangingPunct="1">
              <a:lnSpc>
                <a:spcPct val="125000"/>
              </a:lnSpc>
              <a:spcBef>
                <a:spcPct val="0"/>
              </a:spcBef>
              <a:buFont typeface="+mj-lt"/>
              <a:buAutoNum type="arabicPeriod"/>
              <a:defRPr lang="en-US" sz="40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2pPr>
            <a:lvl3pPr marL="569913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3pPr>
            <a:lvl4pPr marL="858837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4pPr>
            <a:lvl5pPr marL="1144587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5pPr>
          </a:lstStyle>
          <a:p>
            <a:r>
              <a:rPr lang="en-US" dirty="0"/>
              <a:t>Click here to add title or text for title</a:t>
            </a:r>
          </a:p>
          <a:p>
            <a:r>
              <a:rPr lang="en-US" dirty="0"/>
              <a:t>separator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9642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Breaker Blu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4CCF717-9511-4324-B552-9D99BCE090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2000" y="1043352"/>
            <a:ext cx="10668000" cy="5166360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None/>
              <a:defRPr lang="en-US" sz="8200" b="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1pPr>
            <a:lvl2pPr marL="520700" indent="-520700" algn="l" defTabSz="914400" rtl="0" eaLnBrk="1" latinLnBrk="0" hangingPunct="1">
              <a:lnSpc>
                <a:spcPct val="125000"/>
              </a:lnSpc>
              <a:spcBef>
                <a:spcPct val="0"/>
              </a:spcBef>
              <a:buFont typeface="+mj-lt"/>
              <a:buAutoNum type="arabicPeriod"/>
              <a:defRPr lang="en-US" sz="40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2pPr>
            <a:lvl3pPr marL="569913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3pPr>
            <a:lvl4pPr marL="858837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4pPr>
            <a:lvl5pPr marL="1144587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5pPr>
          </a:lstStyle>
          <a:p>
            <a:pPr lvl="0"/>
            <a:r>
              <a:rPr lang="en-US" dirty="0"/>
              <a:t>Headline Breaker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5793F1-EFE4-DC47-A03C-8232CE7695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420" y="487967"/>
            <a:ext cx="2091687" cy="359088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C244058-D17D-914F-A04D-8C3265519A97}"/>
              </a:ext>
            </a:extLst>
          </p:cNvPr>
          <p:cNvCxnSpPr>
            <a:cxnSpLocks/>
          </p:cNvCxnSpPr>
          <p:nvPr userDrawn="1"/>
        </p:nvCxnSpPr>
        <p:spPr>
          <a:xfrm>
            <a:off x="10888137" y="6269376"/>
            <a:ext cx="35375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CB50CDE0-C0A9-BC43-A26F-6397AF759ABC}"/>
              </a:ext>
            </a:extLst>
          </p:cNvPr>
          <p:cNvSpPr txBox="1"/>
          <p:nvPr userDrawn="1"/>
        </p:nvSpPr>
        <p:spPr>
          <a:xfrm>
            <a:off x="11395822" y="6176963"/>
            <a:ext cx="130181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fld id="{2312E2A4-42B5-40D8-AA87-248D1D96FAB3}" type="slidenum">
              <a:rPr lang="en-US" sz="1000" smtClean="0">
                <a:solidFill>
                  <a:schemeClr val="bg1"/>
                </a:solidFill>
                <a:latin typeface="Franklin Gothic Book"/>
                <a:cs typeface="Franklin Gothic Book"/>
              </a:rPr>
              <a:pPr algn="r"/>
              <a:t>‹#›</a:t>
            </a:fld>
            <a:endParaRPr lang="en-US" sz="1800" dirty="0">
              <a:solidFill>
                <a:schemeClr val="bg1"/>
              </a:solidFill>
              <a:latin typeface="Franklin Gothic Book"/>
              <a:cs typeface="Franklin Gothic Book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3DAC69-BE42-2746-BDAB-029C3FB902AA}"/>
              </a:ext>
            </a:extLst>
          </p:cNvPr>
          <p:cNvSpPr txBox="1"/>
          <p:nvPr userDrawn="1"/>
        </p:nvSpPr>
        <p:spPr>
          <a:xfrm>
            <a:off x="9421260" y="6365346"/>
            <a:ext cx="2104743" cy="11541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750" b="0" i="0" u="none" strike="noStrike" kern="1200" baseline="0" dirty="0">
                <a:solidFill>
                  <a:schemeClr val="bg2"/>
                </a:solidFill>
                <a:latin typeface="Franklin Gothic Book" panose="020B0503020102020204" pitchFamily="34" charset="0"/>
                <a:ea typeface="+mn-ea"/>
                <a:cs typeface="+mn-cs"/>
              </a:rPr>
              <a:t>© 2020 The Joint Commission. All Rights Reserved.</a:t>
            </a:r>
            <a:endParaRPr lang="en-US" sz="750" dirty="0">
              <a:solidFill>
                <a:schemeClr val="bg2"/>
              </a:solidFill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20300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Breaker Orang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4CCF717-9511-4324-B552-9D99BCE090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8096" y="1042416"/>
            <a:ext cx="10668000" cy="5166360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None/>
              <a:defRPr lang="en-US" sz="8200" b="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1pPr>
            <a:lvl2pPr marL="520700" indent="-520700" algn="l" defTabSz="914400" rtl="0" eaLnBrk="1" latinLnBrk="0" hangingPunct="1">
              <a:lnSpc>
                <a:spcPct val="125000"/>
              </a:lnSpc>
              <a:spcBef>
                <a:spcPct val="0"/>
              </a:spcBef>
              <a:buFont typeface="+mj-lt"/>
              <a:buAutoNum type="arabicPeriod"/>
              <a:defRPr lang="en-US" sz="40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2pPr>
            <a:lvl3pPr marL="569913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3pPr>
            <a:lvl4pPr marL="858837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4pPr>
            <a:lvl5pPr marL="1144587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5pPr>
          </a:lstStyle>
          <a:p>
            <a:pPr lvl="0"/>
            <a:r>
              <a:rPr lang="en-US" dirty="0"/>
              <a:t>Headline Breaker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CD437D-17A5-4440-B750-E0D81FDC23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420" y="487967"/>
            <a:ext cx="2091687" cy="359088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587EEDE-D401-DD48-AB10-0E7126B4AF5A}"/>
              </a:ext>
            </a:extLst>
          </p:cNvPr>
          <p:cNvCxnSpPr>
            <a:cxnSpLocks/>
          </p:cNvCxnSpPr>
          <p:nvPr userDrawn="1"/>
        </p:nvCxnSpPr>
        <p:spPr>
          <a:xfrm>
            <a:off x="10888137" y="6269376"/>
            <a:ext cx="35375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64B5C12D-934A-6346-8541-6933BFCC3936}"/>
              </a:ext>
            </a:extLst>
          </p:cNvPr>
          <p:cNvSpPr txBox="1"/>
          <p:nvPr userDrawn="1"/>
        </p:nvSpPr>
        <p:spPr>
          <a:xfrm>
            <a:off x="11395822" y="6176963"/>
            <a:ext cx="130181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fld id="{2312E2A4-42B5-40D8-AA87-248D1D96FAB3}" type="slidenum">
              <a:rPr lang="en-US" sz="1000" smtClean="0">
                <a:solidFill>
                  <a:schemeClr val="bg1"/>
                </a:solidFill>
                <a:latin typeface="Franklin Gothic Book"/>
                <a:cs typeface="Franklin Gothic Book"/>
              </a:rPr>
              <a:pPr algn="r"/>
              <a:t>‹#›</a:t>
            </a:fld>
            <a:endParaRPr lang="en-US" sz="1800" dirty="0">
              <a:solidFill>
                <a:schemeClr val="bg1"/>
              </a:solidFill>
              <a:latin typeface="Franklin Gothic Book"/>
              <a:cs typeface="Franklin Gothic Book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BE3A94-5FFC-F848-93F0-65B67B2B2021}"/>
              </a:ext>
            </a:extLst>
          </p:cNvPr>
          <p:cNvSpPr txBox="1"/>
          <p:nvPr userDrawn="1"/>
        </p:nvSpPr>
        <p:spPr>
          <a:xfrm>
            <a:off x="9421260" y="6365346"/>
            <a:ext cx="2104743" cy="11541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750" b="0" i="0" u="none" strike="noStrike" kern="1200" baseline="0" dirty="0">
                <a:solidFill>
                  <a:schemeClr val="bg2"/>
                </a:solidFill>
                <a:latin typeface="Franklin Gothic Book" panose="020B0503020102020204" pitchFamily="34" charset="0"/>
                <a:ea typeface="+mn-ea"/>
                <a:cs typeface="+mn-cs"/>
              </a:rPr>
              <a:t>© 2020 The Joint Commission. All Rights Reserved.</a:t>
            </a:r>
            <a:endParaRPr lang="en-US" sz="750" dirty="0">
              <a:solidFill>
                <a:schemeClr val="bg2"/>
              </a:solidFill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157979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Breaker Med Blu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4CCF717-9511-4324-B552-9D99BCE090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952" y="1042416"/>
            <a:ext cx="10671048" cy="5166360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None/>
              <a:defRPr lang="en-US" sz="8200" b="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1pPr>
            <a:lvl2pPr marL="520700" indent="-520700" algn="l" defTabSz="914400" rtl="0" eaLnBrk="1" latinLnBrk="0" hangingPunct="1">
              <a:lnSpc>
                <a:spcPct val="125000"/>
              </a:lnSpc>
              <a:spcBef>
                <a:spcPct val="0"/>
              </a:spcBef>
              <a:buFont typeface="+mj-lt"/>
              <a:buAutoNum type="arabicPeriod"/>
              <a:defRPr lang="en-US" sz="40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2pPr>
            <a:lvl3pPr marL="569913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3pPr>
            <a:lvl4pPr marL="858837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4pPr>
            <a:lvl5pPr marL="1144587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5pPr>
          </a:lstStyle>
          <a:p>
            <a:pPr lvl="0"/>
            <a:r>
              <a:rPr lang="en-US" dirty="0"/>
              <a:t>Headline Breaker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64C98C-8CF0-C94E-954D-F4631ED46F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420" y="487967"/>
            <a:ext cx="2091687" cy="359088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829ABFB-9A1A-2642-A634-86CA7EFBEA7D}"/>
              </a:ext>
            </a:extLst>
          </p:cNvPr>
          <p:cNvCxnSpPr>
            <a:cxnSpLocks/>
          </p:cNvCxnSpPr>
          <p:nvPr userDrawn="1"/>
        </p:nvCxnSpPr>
        <p:spPr>
          <a:xfrm>
            <a:off x="10888137" y="6269376"/>
            <a:ext cx="35375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9D966D13-398F-1B43-BB91-02B9AE4721F8}"/>
              </a:ext>
            </a:extLst>
          </p:cNvPr>
          <p:cNvSpPr txBox="1"/>
          <p:nvPr userDrawn="1"/>
        </p:nvSpPr>
        <p:spPr>
          <a:xfrm>
            <a:off x="11395822" y="6176963"/>
            <a:ext cx="130181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fld id="{2312E2A4-42B5-40D8-AA87-248D1D96FAB3}" type="slidenum">
              <a:rPr lang="en-US" sz="1000" smtClean="0">
                <a:solidFill>
                  <a:schemeClr val="bg1"/>
                </a:solidFill>
                <a:latin typeface="Franklin Gothic Book"/>
                <a:cs typeface="Franklin Gothic Book"/>
              </a:rPr>
              <a:pPr algn="r"/>
              <a:t>‹#›</a:t>
            </a:fld>
            <a:endParaRPr lang="en-US" sz="1800" dirty="0">
              <a:solidFill>
                <a:schemeClr val="bg1"/>
              </a:solidFill>
              <a:latin typeface="Franklin Gothic Book"/>
              <a:cs typeface="Franklin Gothic Book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3FECAF-B7C4-A048-A9A5-B1C3AFA054ED}"/>
              </a:ext>
            </a:extLst>
          </p:cNvPr>
          <p:cNvSpPr txBox="1"/>
          <p:nvPr userDrawn="1"/>
        </p:nvSpPr>
        <p:spPr>
          <a:xfrm>
            <a:off x="9421260" y="6365346"/>
            <a:ext cx="2104743" cy="11541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750" b="0" i="0" u="none" strike="noStrike" kern="1200" baseline="0" dirty="0">
                <a:solidFill>
                  <a:schemeClr val="bg2"/>
                </a:solidFill>
                <a:latin typeface="Franklin Gothic Book" panose="020B0503020102020204" pitchFamily="34" charset="0"/>
                <a:ea typeface="+mn-ea"/>
                <a:cs typeface="+mn-cs"/>
              </a:rPr>
              <a:t>© 2020 The Joint Commission. All Rights Reserved.</a:t>
            </a:r>
            <a:endParaRPr lang="en-US" sz="750" dirty="0">
              <a:solidFill>
                <a:schemeClr val="bg2"/>
              </a:solidFill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23794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reaker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4CCF717-9511-4324-B552-9D99BCE090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952" y="1042416"/>
            <a:ext cx="10671048" cy="5166360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None/>
              <a:defRPr lang="en-US" sz="8200" b="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1pPr>
            <a:lvl2pPr marL="520700" indent="-520700" algn="l" defTabSz="914400" rtl="0" eaLnBrk="1" latinLnBrk="0" hangingPunct="1">
              <a:lnSpc>
                <a:spcPct val="125000"/>
              </a:lnSpc>
              <a:spcBef>
                <a:spcPct val="0"/>
              </a:spcBef>
              <a:buFont typeface="+mj-lt"/>
              <a:buAutoNum type="arabicPeriod"/>
              <a:defRPr lang="en-US" sz="40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2pPr>
            <a:lvl3pPr marL="569913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3pPr>
            <a:lvl4pPr marL="858837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 smtClean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4pPr>
            <a:lvl5pPr marL="1144587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500" kern="1200" dirty="0">
                <a:solidFill>
                  <a:schemeClr val="bg1"/>
                </a:solidFill>
                <a:latin typeface="Georgia" panose="02040502050405020303" pitchFamily="18" charset="0"/>
                <a:ea typeface="+mj-ea"/>
                <a:cs typeface="+mj-cs"/>
              </a:defRPr>
            </a:lvl5pPr>
          </a:lstStyle>
          <a:p>
            <a:pPr lvl="0"/>
            <a:r>
              <a:rPr lang="en-US" dirty="0"/>
              <a:t>Headline Breaker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76F9B4-0EF9-E54B-A876-AEE4F088521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418" y="487967"/>
            <a:ext cx="2091691" cy="359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86998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- Title - 2 Columns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54B03C3C-A30A-4795-946E-8302C9C77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0459803-74B8-4F1F-855C-15E89D26822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2" y="2194560"/>
            <a:ext cx="5205791" cy="3314700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2A3375C-A98F-4BD5-9BFB-DA18ABFF804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24210" y="2194560"/>
            <a:ext cx="5205791" cy="3314700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19795904-85F9-4714-852B-9A454A06C80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2000" y="467501"/>
            <a:ext cx="8520176" cy="334474"/>
          </a:xfrm>
        </p:spPr>
        <p:txBody>
          <a:bodyPr>
            <a:noAutofit/>
          </a:bodyPr>
          <a:lstStyle>
            <a:lvl1pPr>
              <a:spcAft>
                <a:spcPts val="0"/>
              </a:spcAft>
              <a:defRPr lang="en-US" sz="280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1pPr>
            <a:lvl2pPr marL="0" indent="0">
              <a:lnSpc>
                <a:spcPct val="100000"/>
              </a:lnSpc>
              <a:spcBef>
                <a:spcPts val="100"/>
              </a:spcBef>
              <a:buNone/>
              <a:defRPr lang="en-US" sz="1300" kern="1200" dirty="0" smtClean="0">
                <a:solidFill>
                  <a:schemeClr val="accent3"/>
                </a:solidFill>
                <a:latin typeface="ITC Franklin Gothic Std Book" panose="020B0504030503020204" pitchFamily="34" charset="0"/>
                <a:ea typeface="+mj-ea"/>
                <a:cs typeface="+mj-cs"/>
              </a:defRPr>
            </a:lvl2pPr>
            <a:lvl3pPr>
              <a:defRPr lang="en-US" sz="250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3pPr>
            <a:lvl4pPr>
              <a:defRPr lang="en-US" sz="2500" kern="1200" dirty="0" smtClean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4pPr>
            <a:lvl5pPr>
              <a:defRPr lang="en-US" sz="2500" kern="1200" dirty="0">
                <a:solidFill>
                  <a:schemeClr val="tx2"/>
                </a:solidFill>
                <a:latin typeface="Georgia" panose="02040502050405020303" pitchFamily="18" charset="0"/>
                <a:ea typeface="+mj-ea"/>
                <a:cs typeface="+mj-cs"/>
              </a:defRPr>
            </a:lvl5pPr>
          </a:lstStyle>
          <a:p>
            <a:pPr lvl="0"/>
            <a:r>
              <a:rPr lang="en-US" dirty="0"/>
              <a:t>Section Header</a:t>
            </a:r>
          </a:p>
        </p:txBody>
      </p:sp>
    </p:spTree>
    <p:extLst>
      <p:ext uri="{BB962C8B-B14F-4D97-AF65-F5344CB8AC3E}">
        <p14:creationId xmlns:p14="http://schemas.microsoft.com/office/powerpoint/2010/main" val="3550235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CC852CD5-95C8-436E-9E87-DE6D74CC321E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96" y="6006258"/>
            <a:ext cx="2091691" cy="359088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AB67950-8709-4439-BCC3-F372E9FB8A22}"/>
              </a:ext>
            </a:extLst>
          </p:cNvPr>
          <p:cNvCxnSpPr>
            <a:cxnSpLocks/>
          </p:cNvCxnSpPr>
          <p:nvPr userDrawn="1"/>
        </p:nvCxnSpPr>
        <p:spPr>
          <a:xfrm>
            <a:off x="10888137" y="6269376"/>
            <a:ext cx="3537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A2094BDB-6592-445F-B248-45D7D9E54B94}"/>
              </a:ext>
            </a:extLst>
          </p:cNvPr>
          <p:cNvSpPr txBox="1"/>
          <p:nvPr userDrawn="1"/>
        </p:nvSpPr>
        <p:spPr>
          <a:xfrm>
            <a:off x="11395822" y="6176963"/>
            <a:ext cx="130181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fld id="{2312E2A4-42B5-40D8-AA87-248D1D96FAB3}" type="slidenum">
              <a:rPr lang="en-US" sz="1000" smtClean="0">
                <a:solidFill>
                  <a:schemeClr val="tx1"/>
                </a:solidFill>
                <a:latin typeface="Franklin Gothic Book"/>
                <a:cs typeface="Franklin Gothic Book"/>
              </a:rPr>
              <a:pPr algn="r"/>
              <a:t>‹#›</a:t>
            </a:fld>
            <a:endParaRPr lang="en-US" sz="1800" dirty="0">
              <a:solidFill>
                <a:schemeClr val="tx1"/>
              </a:solidFill>
              <a:latin typeface="Franklin Gothic Book"/>
              <a:cs typeface="Franklin Gothic Book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323135E-2AF9-4882-A9C3-FBAF56AF5EDD}"/>
              </a:ext>
            </a:extLst>
          </p:cNvPr>
          <p:cNvSpPr txBox="1"/>
          <p:nvPr userDrawn="1"/>
        </p:nvSpPr>
        <p:spPr>
          <a:xfrm>
            <a:off x="9445304" y="6365346"/>
            <a:ext cx="2080699" cy="11541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750" b="0" i="0" u="none" strike="noStrike" kern="1200" baseline="0" dirty="0">
                <a:solidFill>
                  <a:schemeClr val="bg2"/>
                </a:solidFill>
                <a:latin typeface="Franklin Gothic Book" panose="020B0503020102020204" pitchFamily="34" charset="0"/>
                <a:ea typeface="+mn-ea"/>
                <a:cs typeface="+mn-cs"/>
              </a:rPr>
              <a:t>© 2020 The Joint Commission. All Rights Reserved.</a:t>
            </a:r>
            <a:endParaRPr lang="en-US" sz="750" dirty="0">
              <a:solidFill>
                <a:schemeClr val="bg2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DC76CD-71D9-AE4F-B6C4-2939350F96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53361" y="2055604"/>
            <a:ext cx="10515600" cy="39829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4"/>
            <a:endParaRPr lang="en-US" dirty="0"/>
          </a:p>
        </p:txBody>
      </p:sp>
      <p:sp>
        <p:nvSpPr>
          <p:cNvPr id="5" name="Title Placeholder 4">
            <a:extLst>
              <a:ext uri="{FF2B5EF4-FFF2-40B4-BE49-F238E27FC236}">
                <a16:creationId xmlns:a16="http://schemas.microsoft.com/office/drawing/2014/main" id="{73AC3D39-48CC-634F-9B26-B38103090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90561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5" r:id="rId13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000" kern="1200">
          <a:solidFill>
            <a:schemeClr val="accent1"/>
          </a:solidFill>
          <a:latin typeface="Georgia" panose="02040502050405020303" pitchFamily="18" charset="0"/>
          <a:ea typeface="+mj-ea"/>
          <a:cs typeface="+mj-cs"/>
        </a:defRPr>
      </a:lvl1pPr>
    </p:titleStyle>
    <p:bodyStyle>
      <a:lvl1pPr marL="285750" indent="-28575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3"/>
        </a:buClr>
        <a:buSzPct val="90000"/>
        <a:buFont typeface="System Font Regular"/>
        <a:buChar char="−"/>
        <a:defRPr sz="32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61963" indent="-227013" algn="l" defTabSz="914400" rtl="0" eaLnBrk="1" latinLnBrk="0" hangingPunct="1">
        <a:lnSpc>
          <a:spcPct val="100000"/>
        </a:lnSpc>
        <a:spcBef>
          <a:spcPts val="0"/>
        </a:spcBef>
        <a:spcAft>
          <a:spcPts val="500"/>
        </a:spcAft>
        <a:buClr>
          <a:schemeClr val="accent3"/>
        </a:buClr>
        <a:buFont typeface="ITC Franklin Gothic Std Book" panose="020B0504030503020204" pitchFamily="34" charset="0"/>
        <a:buChar char="−"/>
        <a:tabLst/>
        <a:defRPr sz="32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8975" indent="-168275" algn="l" defTabSz="914400" rtl="0" eaLnBrk="1" latinLnBrk="0" hangingPunct="1">
        <a:lnSpc>
          <a:spcPct val="100000"/>
        </a:lnSpc>
        <a:spcBef>
          <a:spcPts val="0"/>
        </a:spcBef>
        <a:spcAft>
          <a:spcPts val="500"/>
        </a:spcAft>
        <a:buClr>
          <a:schemeClr val="accent3"/>
        </a:buClr>
        <a:buSzPct val="90000"/>
        <a:buFont typeface="System Font Regular"/>
        <a:buChar char="−"/>
        <a:tabLst/>
        <a:defRPr sz="32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33463" indent="-268288" algn="l" defTabSz="914400" rtl="0" eaLnBrk="1" latinLnBrk="0" hangingPunct="1">
        <a:lnSpc>
          <a:spcPct val="100000"/>
        </a:lnSpc>
        <a:spcBef>
          <a:spcPts val="0"/>
        </a:spcBef>
        <a:spcAft>
          <a:spcPts val="500"/>
        </a:spcAft>
        <a:buClr>
          <a:schemeClr val="accent3"/>
        </a:buClr>
        <a:buFont typeface="ITC Franklin Gothic Std Book" panose="020B0504030503020204" pitchFamily="34" charset="0"/>
        <a:buChar char="−"/>
        <a:tabLst/>
        <a:defRPr sz="32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201738" indent="-168275" algn="l" defTabSz="914400" rtl="0" eaLnBrk="1" latinLnBrk="0" hangingPunct="1">
        <a:lnSpc>
          <a:spcPct val="100000"/>
        </a:lnSpc>
        <a:spcBef>
          <a:spcPts val="0"/>
        </a:spcBef>
        <a:spcAft>
          <a:spcPts val="500"/>
        </a:spcAft>
        <a:buClr>
          <a:schemeClr val="accent3"/>
        </a:buClr>
        <a:buSzPct val="90000"/>
        <a:buFont typeface="System Font Regular"/>
        <a:buChar char="−"/>
        <a:tabLst>
          <a:tab pos="857250" algn="l"/>
        </a:tabLst>
        <a:defRPr sz="32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201738" indent="58738" algn="l" defTabSz="914400" rtl="0" eaLnBrk="1" latinLnBrk="0" hangingPunct="1">
        <a:lnSpc>
          <a:spcPct val="90000"/>
        </a:lnSpc>
        <a:spcBef>
          <a:spcPts val="500"/>
        </a:spcBef>
        <a:buClr>
          <a:schemeClr val="accent3"/>
        </a:buClr>
        <a:buSzPct val="90000"/>
        <a:buFont typeface="System Font Regular"/>
        <a:buChar char="−"/>
        <a:tabLst>
          <a:tab pos="1079500" algn="l"/>
        </a:tabLst>
        <a:defRPr sz="32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6pPr>
      <a:lvl7pPr marL="1665288" indent="-236538" algn="l" defTabSz="914400" rtl="0" eaLnBrk="1" latinLnBrk="0" hangingPunct="1">
        <a:lnSpc>
          <a:spcPct val="90000"/>
        </a:lnSpc>
        <a:spcBef>
          <a:spcPts val="500"/>
        </a:spcBef>
        <a:buClr>
          <a:schemeClr val="accent3"/>
        </a:buClr>
        <a:buSzPct val="90000"/>
        <a:buFont typeface="System Font Regular"/>
        <a:buChar char="−"/>
        <a:tabLst/>
        <a:defRPr sz="32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7pPr>
      <a:lvl8pPr marL="1831975" indent="-227013" algn="l" defTabSz="914400" rtl="0" eaLnBrk="1" latinLnBrk="0" hangingPunct="1">
        <a:lnSpc>
          <a:spcPct val="90000"/>
        </a:lnSpc>
        <a:spcBef>
          <a:spcPts val="500"/>
        </a:spcBef>
        <a:buClr>
          <a:schemeClr val="accent3"/>
        </a:buClr>
        <a:buSzPct val="90000"/>
        <a:buFont typeface="System Font Regular"/>
        <a:buChar char="−"/>
        <a:tabLst/>
        <a:defRPr sz="32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8pPr>
      <a:lvl9pPr marL="1830388" indent="-222250" algn="l" defTabSz="914400" rtl="0" eaLnBrk="1" latinLnBrk="0" hangingPunct="1">
        <a:lnSpc>
          <a:spcPct val="90000"/>
        </a:lnSpc>
        <a:spcBef>
          <a:spcPts val="500"/>
        </a:spcBef>
        <a:buClr>
          <a:schemeClr val="accent3"/>
        </a:buClr>
        <a:buSzPct val="90000"/>
        <a:buFont typeface="System Font Regular"/>
        <a:buChar char="−"/>
        <a:tabLst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400">
          <p15:clr>
            <a:srgbClr val="F26B43"/>
          </p15:clr>
        </p15:guide>
        <p15:guide id="2" pos="360">
          <p15:clr>
            <a:srgbClr val="F26B43"/>
          </p15:clr>
        </p15:guide>
        <p15:guide id="8" pos="7200">
          <p15:clr>
            <a:srgbClr val="F26B43"/>
          </p15:clr>
        </p15:guide>
        <p15:guide id="9" pos="864">
          <p15:clr>
            <a:srgbClr val="F26B43"/>
          </p15:clr>
        </p15:guide>
        <p15:guide id="10" orient="horz" pos="1608">
          <p15:clr>
            <a:srgbClr val="F26B43"/>
          </p15:clr>
        </p15:guide>
        <p15:guide id="11" orient="horz" pos="1776">
          <p15:clr>
            <a:srgbClr val="F26B43"/>
          </p15:clr>
        </p15:guide>
        <p15:guide id="12" orient="horz" pos="3864">
          <p15:clr>
            <a:srgbClr val="F26B43"/>
          </p15:clr>
        </p15:guide>
        <p15:guide id="13" orient="horz" pos="288">
          <p15:clr>
            <a:srgbClr val="F26B43"/>
          </p15:clr>
        </p15:guide>
        <p15:guide id="14" orient="horz" pos="105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jointcommission.org/standards/standard-faqs/#f:_FacetManual=[Hospital%20and%20Hospital%20Clinics]&amp;f:_FacetChapter=[Infection%20Prevention%20and%20Control%20(IC)]" TargetMode="External"/><Relationship Id="rId3" Type="http://schemas.openxmlformats.org/officeDocument/2006/relationships/hyperlink" Target="https://www.jointcommission.org/resources/patient-safety-topics/the-physical-environment/" TargetMode="External"/><Relationship Id="rId7" Type="http://schemas.openxmlformats.org/officeDocument/2006/relationships/hyperlink" Target="https://www.jointcommission.org/resources/patient-safety-topics/infection-prevention-and-control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jointcommission.org/standards/standard-faqs/#f:_FacetManual=[Hospital%20and%20Hospital%20Clinics]&amp;f:_FacetChapter=[Medication%20Management%20(MM)]" TargetMode="External"/><Relationship Id="rId5" Type="http://schemas.openxmlformats.org/officeDocument/2006/relationships/hyperlink" Target="https://www.jointcommission.org/standards/standard-faqs/#f:_FacetManual=[Hospital%20and%20Hospital%20Clinics]&amp;f:_FacetChapter=[Life%20Safety%20(LS)]" TargetMode="External"/><Relationship Id="rId4" Type="http://schemas.openxmlformats.org/officeDocument/2006/relationships/hyperlink" Target="https://www.jointcommission.org/standards/standard-faqs/#f:_FacetManual=[Hospital%20and%20Hospital%20Clinics]&amp;f:_FacetChapter=[Environment%20of%20Care%20(EC)]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jointcommission.org/standards/standard-faqs/#f:_FacetManual=[Hospital%20and%20Hospital%20Clinics]&amp;f:_FacetChapter=[National%20Patient%20Safety%20Goals%20(NPSG)]" TargetMode="External"/><Relationship Id="rId3" Type="http://schemas.openxmlformats.org/officeDocument/2006/relationships/hyperlink" Target="https://www.jointcommission.org/standards/standard-faqs/#f:_FacetManual=[Hospital%20and%20Hospital%20Clinics]&amp;f:_FacetChapter=[Medication%20Management%20(MM)]" TargetMode="External"/><Relationship Id="rId7" Type="http://schemas.openxmlformats.org/officeDocument/2006/relationships/hyperlink" Target="https://www.jointcommission.org/resources/patient-safety-topics/suicide-prevention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jointcommission.org/standards/standard-faqs/#f:_FacetManual=[Hospital%20and%20Hospital%20Clinics]&amp;f:_FacetChapter=[Provision%20of%20Care%2C%20Treatment%2C%20and%20Services%20(PC)]" TargetMode="External"/><Relationship Id="rId5" Type="http://schemas.openxmlformats.org/officeDocument/2006/relationships/hyperlink" Target="https://www.jointcommission.org/resources/patient-safety-topics/infection-prevention-and-control/" TargetMode="External"/><Relationship Id="rId10" Type="http://schemas.openxmlformats.org/officeDocument/2006/relationships/hyperlink" Target="https://www.jointcommission.org/standards/standard-faqs/#f:_FacetManual=[Hospital%20and%20Hospital%20Clinics]&amp;f:_FacetChapter=[Rights%20and%20Responsibilities%20of%20the%20Individual%20(RI)]" TargetMode="External"/><Relationship Id="rId4" Type="http://schemas.openxmlformats.org/officeDocument/2006/relationships/hyperlink" Target="https://www.jointcommission.org/standards/standard-faqs/#f:_FacetManual=[Hospital%20and%20Hospital%20Clinics]&amp;f:_FacetChapter=[Infection%20Prevention%20and%20Control%20(IC)]" TargetMode="External"/><Relationship Id="rId9" Type="http://schemas.openxmlformats.org/officeDocument/2006/relationships/hyperlink" Target="https://www.jointcommission.org/resources/patient-safety-topics/pain-management-standards-for-accredited-organizations/#7c06a15cefac4ef399e7950ef117ec88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ointcommission.org/resources/patient-safety-topics/the-physical-environment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jointcommission.org/-/media/tjc/documents/accred-and-cert/survey-process-and-survey-activity-guide/2021/2021-all-programs-organization-sag.pdf" TargetMode="External"/><Relationship Id="rId5" Type="http://schemas.openxmlformats.org/officeDocument/2006/relationships/hyperlink" Target="https://www.jointcommission.org/standards/standard-faqs/#f:_FacetManual=[Hospital%20and%20Hospital%20Clinics]&amp;f:_FacetChapter=[Life%20Safety%20(LS)]" TargetMode="External"/><Relationship Id="rId4" Type="http://schemas.openxmlformats.org/officeDocument/2006/relationships/hyperlink" Target="https://www.jointcommission.org/standards/standard-faqs/#f:_FacetManual=[Hospital%20and%20Hospital%20Clinics]&amp;f:_FacetChapter=[Environment%20of%20Care%20(EC)]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jointcommission.org/resources/patient-safety-topics/the-physical-environment/" TargetMode="External"/><Relationship Id="rId3" Type="http://schemas.openxmlformats.org/officeDocument/2006/relationships/hyperlink" Target="https://www.jointcommission.org/resources/patient-safety-topics/infection-prevention-and-control/" TargetMode="External"/><Relationship Id="rId7" Type="http://schemas.openxmlformats.org/officeDocument/2006/relationships/hyperlink" Target="https://www.jointcommission.org/standards/standard-faqs/#f:_FacetManual=[Hospital%20and%20Hospital%20Clinics]&amp;f:_FacetChapter=[Medication%20Management%20(MM)]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jointcommission.org/standards/standard-faqs/#f:_FacetManual=[Hospital%20and%20Hospital%20Clinics]&amp;f:_FacetChapter=[National%20Patient%20Safety%20Goals%20(NPSG)]" TargetMode="External"/><Relationship Id="rId11" Type="http://schemas.openxmlformats.org/officeDocument/2006/relationships/hyperlink" Target="https://www.jointcommission.org/standards/standard-faqs/#f:_FacetManual=[Critical%20Access%20Hospital]&amp;f:_FacetChapter=[Infection%20Prevention%20and%20Control%20(IC)]" TargetMode="External"/><Relationship Id="rId5" Type="http://schemas.openxmlformats.org/officeDocument/2006/relationships/hyperlink" Target="https://www.jointcommission.org/resources/patient-safety-topics/suicide-prevention/" TargetMode="External"/><Relationship Id="rId10" Type="http://schemas.openxmlformats.org/officeDocument/2006/relationships/hyperlink" Target="https://www.jointcommission.org/-/media/tjc/documents/accred-and-cert/survey-process-and-survey-activity-guide/2021/2021-all-programs-organization-sag.pdf" TargetMode="External"/><Relationship Id="rId4" Type="http://schemas.openxmlformats.org/officeDocument/2006/relationships/hyperlink" Target="https://www.jointcommission.org/standards/standard-faqs/#f:_FacetManual=[Hospital%20and%20Hospital%20Clinics]&amp;f:_FacetChapter=[Infection%20Prevention%20and%20Control%20(IC)]" TargetMode="External"/><Relationship Id="rId9" Type="http://schemas.openxmlformats.org/officeDocument/2006/relationships/hyperlink" Target="https://www.jointcommission.org/standards/standard-faqs/#f:_FacetManual=[Hospital%20and%20Hospital%20Clinics]&amp;f:_FacetChapter=[Environment%20of%20Care%20(EC)]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ointcommission.org/resources/patient-safety-topics/the-physical-environment/" TargetMode="External"/><Relationship Id="rId7" Type="http://schemas.openxmlformats.org/officeDocument/2006/relationships/hyperlink" Target="https://www.jointcommission.org/-/media/tjc/documents/accred-and-cert/survey-process-and-survey-activity-guide/2021/2021-all-programs-organization-sag.pdf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jointcommission.org/standards/standard-faqs/#f:_FacetManual=[Hospital%20and%20Hospital%20Clinics,Critical%20Access%20Hospital]&amp;f:_FacetChapter=[Medication%20Management%20(MM)]" TargetMode="External"/><Relationship Id="rId5" Type="http://schemas.openxmlformats.org/officeDocument/2006/relationships/hyperlink" Target="https://www.jointcommission.org/standards/standard-faqs/#f:_FacetManual=[Critical%20Access%20Hospital]&amp;f:_FacetChapter=[Life%20Safety%20(LS)]" TargetMode="External"/><Relationship Id="rId4" Type="http://schemas.openxmlformats.org/officeDocument/2006/relationships/hyperlink" Target="https://www.jointcommission.org/standards/standard-faqs/#f:_FacetManual=[Critical%20Access%20Hospital]&amp;f:_FacetChapter=[Environment%20of%20Care%20(EC)]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jointcommission.org/standards/standard-faqs/#f:_FacetManual=[Critical%20Access%20Hospital]&amp;f:_FacetChapter=[Provision%20of%20Care%2C%20Treatment%2C%20and%20Services%20(PC)]" TargetMode="External"/><Relationship Id="rId3" Type="http://schemas.openxmlformats.org/officeDocument/2006/relationships/hyperlink" Target="https://www.jointcommission.org/standards/standard-faqs/#f:_FacetManual=[Critical%20Access%20Hospital]&amp;f:_FacetChapter=[Medication%20Management%20(MM)]" TargetMode="External"/><Relationship Id="rId7" Type="http://schemas.openxmlformats.org/officeDocument/2006/relationships/hyperlink" Target="https://www.jointcommission.org/standards/standard-faqs/#f:_FacetManual=[Critical%20Access%20Hospital]&amp;f:_FacetChapter=[National%20Patient%20Safety%20Goals%20(NPSG)]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jointcommission.org/resources/patient-safety-topics/suicide-prevention/" TargetMode="External"/><Relationship Id="rId5" Type="http://schemas.openxmlformats.org/officeDocument/2006/relationships/hyperlink" Target="https://www.jointcommission.org/standards/standard-faqs/#f:_FacetManual=[Critical%20Access%20Hospital]&amp;f:_FacetChapter=[Infection%20Prevention%20and%20Control%20(IC)]" TargetMode="External"/><Relationship Id="rId10" Type="http://schemas.openxmlformats.org/officeDocument/2006/relationships/hyperlink" Target="https://www.jointcommission.org/standards/standard-faqs/#f:_FacetManual=[Critical%20Access%20Hospital]&amp;f:_FacetChapter=[Record%20of%20Care%2C%20Treatment%2C%20and%20Services%20(RC)]" TargetMode="External"/><Relationship Id="rId4" Type="http://schemas.openxmlformats.org/officeDocument/2006/relationships/hyperlink" Target="https://www.jointcommission.org/resources/patient-safety-topics/infection-prevention-and-control/" TargetMode="External"/><Relationship Id="rId9" Type="http://schemas.openxmlformats.org/officeDocument/2006/relationships/hyperlink" Target="https://www.jointcommission.org/resources/patient-safety-topics/pain-management-standards-for-accredited-organizations/#7c06a15cefac4ef399e7950ef117ec88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ointcommission.org/resources/patient-safety-topics/the-physical-environment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jointcommission.org/-/media/tjc/documents/accred-and-cert/survey-process-and-survey-activity-guide/2021/2021-all-programs-organization-sag.pdf" TargetMode="External"/><Relationship Id="rId5" Type="http://schemas.openxmlformats.org/officeDocument/2006/relationships/hyperlink" Target="https://www.jointcommission.org/standards/standard-faqs/#f:_FacetManual=[Critical%20Access%20Hospital]&amp;f:_FacetChapter=[Life%20Safety%20(LS)]" TargetMode="External"/><Relationship Id="rId4" Type="http://schemas.openxmlformats.org/officeDocument/2006/relationships/hyperlink" Target="https://www.jointcommission.org/standards/standard-faqs/#f:_FacetManual=[Critical%20Access%20Hospital]&amp;f:_FacetChapter=[Environment%20of%20Care%20(EC)]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jointcommission.org/-/media/tjc/documents/accred-and-cert/survey-process-and-survey-activity-guide/2021/2021-all-programs-organization-sag.pdf" TargetMode="External"/><Relationship Id="rId3" Type="http://schemas.openxmlformats.org/officeDocument/2006/relationships/hyperlink" Target="https://www.jointcommission.org/resources/patient-safety-topics/infection-prevention-and-control/" TargetMode="External"/><Relationship Id="rId7" Type="http://schemas.openxmlformats.org/officeDocument/2006/relationships/hyperlink" Target="https://www.jointcommission.org/resources/patient-safety-topics/the-physical-environment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jointcommission.org/standards/standard-faqs/#f:_FacetManual=[Critical%20Access%20Hospital]&amp;f:_FacetChapter=[National%20Patient%20Safety%20Goals%20(NPSG)]" TargetMode="External"/><Relationship Id="rId11" Type="http://schemas.openxmlformats.org/officeDocument/2006/relationships/hyperlink" Target="https://www.jointcommission.org/standards/standard-faqs/#f:_FacetManual=[Critical%20Access%20Hospital]&amp;f:_FacetChapter=[Provision%20of%20Care%2C%20Treatment%2C%20and%20Services%20(PC)]" TargetMode="External"/><Relationship Id="rId5" Type="http://schemas.openxmlformats.org/officeDocument/2006/relationships/hyperlink" Target="https://www.jointcommission.org/resources/patient-safety-topics/suicide-prevention/" TargetMode="External"/><Relationship Id="rId10" Type="http://schemas.openxmlformats.org/officeDocument/2006/relationships/hyperlink" Target="https://www.jointcommission.org/standards/standard-faqs/#f:_FacetManual=[Critical%20Access%20Hospital]&amp;f:_FacetChapter=[Medication%20Management%20(MM)]" TargetMode="External"/><Relationship Id="rId4" Type="http://schemas.openxmlformats.org/officeDocument/2006/relationships/hyperlink" Target="https://www.jointcommission.org/standards/standard-faqs/#f:_FacetManual=[Critical%20Access%20Hospital]&amp;f:_FacetChapter=[Infection%20Prevention%20and%20Control%20(IC)]" TargetMode="External"/><Relationship Id="rId9" Type="http://schemas.openxmlformats.org/officeDocument/2006/relationships/hyperlink" Target="https://www.jointcommission.org/standards/standard-faqs/#f:_FacetManual=[Critical%20Access%20Hospital]&amp;f:_FacetChapter=[Environment%20of%20Care%20(EC)]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jointcommission.org/standards/standard-faqs/#f:_FacetManual=[Hospital%20and%20Hospital%20Clinics]&amp;f:_FacetChapter=[Medication%20Management%20(MM)]" TargetMode="External"/><Relationship Id="rId3" Type="http://schemas.openxmlformats.org/officeDocument/2006/relationships/hyperlink" Target="https://www.jointcommission.org/resources/patient-safety-topics/the-physical-environment/" TargetMode="External"/><Relationship Id="rId7" Type="http://schemas.openxmlformats.org/officeDocument/2006/relationships/hyperlink" Target="https://www.jointcommission.org/standards/standard-faqs/#f:_FacetManual=[Hospital%20and%20Hospital%20Clinics]&amp;f:_FacetChapter=[Infection%20Prevention%20and%20Control%20(IC)]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jointcommission.org/resources/patient-safety-topics/infection-prevention-and-control/" TargetMode="External"/><Relationship Id="rId5" Type="http://schemas.openxmlformats.org/officeDocument/2006/relationships/hyperlink" Target="https://www.jointcommission.org/standards/standard-faqs/#f:_FacetManual=[Hospital%20and%20Hospital%20Clinics]&amp;f:_FacetChapter=[Life%20Safety%20(LS)]" TargetMode="External"/><Relationship Id="rId4" Type="http://schemas.openxmlformats.org/officeDocument/2006/relationships/hyperlink" Target="https://www.jointcommission.org/standards/standard-faqs/#f:_FacetManual=[Hospital%20and%20Hospital%20Clinics]&amp;f:_FacetChapter=[Environment%20of%20Care%20(EC)]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jointcommission.org/standards/standard-faqs/#f:_FacetManual=[Critical%20Access%20Hospital]&amp;f:_FacetChapter=[Infection%20Prevention%20and%20Control%20(IC)]" TargetMode="External"/><Relationship Id="rId3" Type="http://schemas.openxmlformats.org/officeDocument/2006/relationships/hyperlink" Target="https://www.jointcommission.org/resources/patient-safety-topics/the-physical-environment/" TargetMode="External"/><Relationship Id="rId7" Type="http://schemas.openxmlformats.org/officeDocument/2006/relationships/hyperlink" Target="https://www.jointcommission.org/resources/patient-safety-topics/infection-prevention-and-control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jointcommission.org/-/media/tjc/documents/accred-and-cert/survey-process-and-survey-activity-guide/2021/2021-all-programs-organization-sag.pdf" TargetMode="External"/><Relationship Id="rId5" Type="http://schemas.openxmlformats.org/officeDocument/2006/relationships/hyperlink" Target="https://www.jointcommission.org/standards/standard-faqs/#f:_FacetManual=[Critical%20Access%20Hospital]&amp;f:_FacetChapter=[Environment%20of%20Care%20(EC)]" TargetMode="External"/><Relationship Id="rId4" Type="http://schemas.openxmlformats.org/officeDocument/2006/relationships/hyperlink" Target="https://www.jointcommission.org/standards/standard-faqs/#f:_FacetManual=[Critical%20Access%20Hospital]&amp;f:_FacetChapter=[Life%20Safety%20(LS)]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95AA97-B8DB-4A6C-B93B-772DDD6589F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z="6000" dirty="0"/>
              <a:t>Hospital Accreditation Program Survey Findings</a:t>
            </a:r>
          </a:p>
        </p:txBody>
      </p:sp>
    </p:spTree>
    <p:extLst>
      <p:ext uri="{BB962C8B-B14F-4D97-AF65-F5344CB8AC3E}">
        <p14:creationId xmlns:p14="http://schemas.microsoft.com/office/powerpoint/2010/main" val="409100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1766A6B-C7C2-47CD-916E-D5B81A6170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8671" y="132521"/>
            <a:ext cx="11260897" cy="556411"/>
          </a:xfrm>
        </p:spPr>
        <p:txBody>
          <a:bodyPr/>
          <a:lstStyle/>
          <a:p>
            <a:r>
              <a:rPr lang="en-US" sz="2800" b="1" dirty="0"/>
              <a:t>Q1-Q3 2021 Frequently Cited Non-Compliant Standards </a:t>
            </a:r>
          </a:p>
        </p:txBody>
      </p:sp>
      <p:graphicFrame>
        <p:nvGraphicFramePr>
          <p:cNvPr id="9" name="Table 6">
            <a:extLst>
              <a:ext uri="{FF2B5EF4-FFF2-40B4-BE49-F238E27FC236}">
                <a16:creationId xmlns:a16="http://schemas.microsoft.com/office/drawing/2014/main" id="{388601B2-BF64-4087-82AC-EB48F7BA77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9658848"/>
              </p:ext>
            </p:extLst>
          </p:nvPr>
        </p:nvGraphicFramePr>
        <p:xfrm>
          <a:off x="438672" y="951756"/>
          <a:ext cx="11260896" cy="48477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8851">
                  <a:extLst>
                    <a:ext uri="{9D8B030D-6E8A-4147-A177-3AD203B41FA5}">
                      <a16:colId xmlns:a16="http://schemas.microsoft.com/office/drawing/2014/main" val="186662266"/>
                    </a:ext>
                  </a:extLst>
                </a:gridCol>
                <a:gridCol w="3244241">
                  <a:extLst>
                    <a:ext uri="{9D8B030D-6E8A-4147-A177-3AD203B41FA5}">
                      <a16:colId xmlns:a16="http://schemas.microsoft.com/office/drawing/2014/main" val="2958440829"/>
                    </a:ext>
                  </a:extLst>
                </a:gridCol>
                <a:gridCol w="6037804">
                  <a:extLst>
                    <a:ext uri="{9D8B030D-6E8A-4147-A177-3AD203B41FA5}">
                      <a16:colId xmlns:a16="http://schemas.microsoft.com/office/drawing/2014/main" val="4102552744"/>
                    </a:ext>
                  </a:extLst>
                </a:gridCol>
              </a:tblGrid>
              <a:tr h="33820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2021 Hospital Survey Activity (N=988)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Compliance Tool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91769999"/>
                  </a:ext>
                </a:extLst>
              </a:tr>
              <a:tr h="40989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EC.02.06.01, EP1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Safe Environment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Perspectives (March 2016), Heads Up Report (Q2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68573996"/>
                  </a:ext>
                </a:extLst>
              </a:tr>
              <a:tr h="34613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EC.02.05.01, EP9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Utility Labels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7864194"/>
                  </a:ext>
                </a:extLst>
              </a:tr>
              <a:tr h="40989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EC.02.05.05, EP6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Utility Testing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(Jan. 2021, Jan. 2020, Sept. 2017),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13018631"/>
                  </a:ext>
                </a:extLst>
              </a:tr>
              <a:tr h="3792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LS.02.01.35, EP4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Sprinklers As Support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Perspectives (Jan. 2018),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5588034"/>
                  </a:ext>
                </a:extLst>
              </a:tr>
              <a:tr h="42005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MM.06.01.01, EP3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Medication Administration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Heads Up Report (Q1 2020), </a:t>
                      </a: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  <a:hlinkClick r:id="rId6"/>
                        </a:rPr>
                        <a:t>Standards FAQs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6851467"/>
                  </a:ext>
                </a:extLst>
              </a:tr>
              <a:tr h="432538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IC.02.02.01, EP2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High Level Disinfection/Sterilization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Perspectives (July 2021),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7"/>
                        </a:rPr>
                        <a:t>Infection Prevention &amp; Control Portal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8"/>
                        </a:rPr>
                        <a:t>Standards FAQs</a:t>
                      </a:r>
                      <a:endParaRPr lang="en-US" sz="1400" dirty="0">
                        <a:solidFill>
                          <a:schemeClr val="tx1"/>
                        </a:solidFill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93363026"/>
                  </a:ext>
                </a:extLst>
              </a:tr>
              <a:tr h="33944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EC.02.02.01, EP5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Hazardous Chemical Risks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Perspectives (March 2021),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1236988"/>
                  </a:ext>
                </a:extLst>
              </a:tr>
              <a:tr h="65673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IC.02.01.01, EP1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Infection Control Practices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Perspectives (Feb. 2021, March 2020, Nov. 2019, July 2018), Heads Up Report (Q1 2021),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7"/>
                        </a:rPr>
                        <a:t>Infection Prevention &amp; Control Portal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8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31722481"/>
                  </a:ext>
                </a:extLst>
              </a:tr>
              <a:tr h="41194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LS.02.01.35,EP14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Fire Extinguishing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Perspectives (April 2020, Jan. 2018),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8015981"/>
                  </a:ext>
                </a:extLst>
              </a:tr>
              <a:tr h="40360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LS.02.01.10, EP14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Wall Penetrations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26804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4846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1766A6B-C7C2-47CD-916E-D5B81A6170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8412" y="103339"/>
            <a:ext cx="11248372" cy="563671"/>
          </a:xfrm>
        </p:spPr>
        <p:txBody>
          <a:bodyPr/>
          <a:lstStyle/>
          <a:p>
            <a:r>
              <a:rPr lang="en-US" sz="2400" b="1" dirty="0"/>
              <a:t>Q1-Q3 2021 Hospital Clinical Top 10 Findings</a:t>
            </a:r>
          </a:p>
        </p:txBody>
      </p:sp>
      <p:graphicFrame>
        <p:nvGraphicFramePr>
          <p:cNvPr id="9" name="Table 6">
            <a:extLst>
              <a:ext uri="{FF2B5EF4-FFF2-40B4-BE49-F238E27FC236}">
                <a16:creationId xmlns:a16="http://schemas.microsoft.com/office/drawing/2014/main" id="{388601B2-BF64-4087-82AC-EB48F7BA77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9161795"/>
              </p:ext>
            </p:extLst>
          </p:nvPr>
        </p:nvGraphicFramePr>
        <p:xfrm>
          <a:off x="438412" y="692062"/>
          <a:ext cx="11381980" cy="5258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786">
                  <a:extLst>
                    <a:ext uri="{9D8B030D-6E8A-4147-A177-3AD203B41FA5}">
                      <a16:colId xmlns:a16="http://schemas.microsoft.com/office/drawing/2014/main" val="186662266"/>
                    </a:ext>
                  </a:extLst>
                </a:gridCol>
                <a:gridCol w="4133336">
                  <a:extLst>
                    <a:ext uri="{9D8B030D-6E8A-4147-A177-3AD203B41FA5}">
                      <a16:colId xmlns:a16="http://schemas.microsoft.com/office/drawing/2014/main" val="2958440829"/>
                    </a:ext>
                  </a:extLst>
                </a:gridCol>
                <a:gridCol w="5306858">
                  <a:extLst>
                    <a:ext uri="{9D8B030D-6E8A-4147-A177-3AD203B41FA5}">
                      <a16:colId xmlns:a16="http://schemas.microsoft.com/office/drawing/2014/main" val="1932399262"/>
                    </a:ext>
                  </a:extLst>
                </a:gridCol>
              </a:tblGrid>
              <a:tr h="31274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Clinical Findings (excludes EC, EM, LS chapters)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Compliance Tool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91769999"/>
                  </a:ext>
                </a:extLst>
              </a:tr>
              <a:tr h="34416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MM.06.01.01, EP3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Medication Administration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Heads Up Report (Q1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Standards FAQs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68573996"/>
                  </a:ext>
                </a:extLst>
              </a:tr>
              <a:tr h="35457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IC.02.02.01, EP2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High Level Disinfection/Sterilization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(July 2021),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95405684"/>
                  </a:ext>
                </a:extLst>
              </a:tr>
              <a:tr h="42791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IC.02.01.01, EP1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Infection Control Program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(Feb. 2021, March 2020, Nov. 2019, July 2018), Heads Up Report (Q1 2021),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Infection Prevention &amp; Control Portal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300367"/>
                  </a:ext>
                </a:extLst>
              </a:tr>
              <a:tr h="53916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IC.02.02.01, EP 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Infection Control Activities For Storing Medical Equip./Supplies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(Oct. 2018),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Infection Prevention &amp; Control Portal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31722481"/>
                  </a:ext>
                </a:extLst>
              </a:tr>
              <a:tr h="344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PC.02.02.03, EP 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Food/Nutrition Storage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Standards FAQs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4296330"/>
                  </a:ext>
                </a:extLst>
              </a:tr>
              <a:tr h="54019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NPSG.15.01.01, EP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Suicide Environmental Risk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Heads Up Report (Q4 2020), </a:t>
                      </a: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  <a:hlinkClick r:id="rId7"/>
                        </a:rPr>
                        <a:t>Suicide Prevention Portal</a:t>
                      </a: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8"/>
                        </a:rPr>
                        <a:t>Standards FAQs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8015981"/>
                  </a:ext>
                </a:extLst>
              </a:tr>
              <a:tr h="42758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PC.01.03.01, EP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Treatment Plan Based On Patient Assessment/Reassessment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9"/>
                        </a:rPr>
                        <a:t>Pain Management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01762275"/>
                  </a:ext>
                </a:extLst>
              </a:tr>
              <a:tr h="4275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PC.02.01.11, EP 2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Resuscitation Equipment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Perspectives (Jan. 2016),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Standards FAQs</a:t>
                      </a:r>
                      <a:endParaRPr lang="en-US" sz="1400" dirty="0">
                        <a:solidFill>
                          <a:schemeClr val="tx1"/>
                        </a:solidFill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93785589"/>
                  </a:ext>
                </a:extLst>
              </a:tr>
              <a:tr h="41451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RI.01.03.01, EP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Patient Rights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  <a:hlinkClick r:id="rId10"/>
                        </a:rPr>
                        <a:t>Standards FAQs</a:t>
                      </a:r>
                      <a:endParaRPr lang="en-US" sz="1400" dirty="0">
                        <a:solidFill>
                          <a:schemeClr val="tx1"/>
                        </a:solidFill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2680454"/>
                  </a:ext>
                </a:extLst>
              </a:tr>
              <a:tr h="427911"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IC.02.01.01, EP2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Standard Precaution Infection Prevention &amp; Control Measures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(Feb. 2021, March 2020, Nov. 2019, July 2018), Heads Up Report (Q1 2021),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Infection Prevention &amp; Control Portal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101981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9716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1766A6B-C7C2-47CD-916E-D5B81A6170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5989" y="12526"/>
            <a:ext cx="11248372" cy="563671"/>
          </a:xfrm>
        </p:spPr>
        <p:txBody>
          <a:bodyPr/>
          <a:lstStyle/>
          <a:p>
            <a:r>
              <a:rPr lang="en-US" sz="2400" b="1" dirty="0"/>
              <a:t>Q1-Q3 2021 Hospital Non-Clinical Top 10 Findings</a:t>
            </a:r>
          </a:p>
        </p:txBody>
      </p:sp>
      <p:graphicFrame>
        <p:nvGraphicFramePr>
          <p:cNvPr id="9" name="Table 6">
            <a:extLst>
              <a:ext uri="{FF2B5EF4-FFF2-40B4-BE49-F238E27FC236}">
                <a16:creationId xmlns:a16="http://schemas.microsoft.com/office/drawing/2014/main" id="{388601B2-BF64-4087-82AC-EB48F7BA77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3036659"/>
              </p:ext>
            </p:extLst>
          </p:nvPr>
        </p:nvGraphicFramePr>
        <p:xfrm>
          <a:off x="475989" y="854900"/>
          <a:ext cx="11344404" cy="46525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6011">
                  <a:extLst>
                    <a:ext uri="{9D8B030D-6E8A-4147-A177-3AD203B41FA5}">
                      <a16:colId xmlns:a16="http://schemas.microsoft.com/office/drawing/2014/main" val="963196585"/>
                    </a:ext>
                  </a:extLst>
                </a:gridCol>
                <a:gridCol w="3996274">
                  <a:extLst>
                    <a:ext uri="{9D8B030D-6E8A-4147-A177-3AD203B41FA5}">
                      <a16:colId xmlns:a16="http://schemas.microsoft.com/office/drawing/2014/main" val="3395240497"/>
                    </a:ext>
                  </a:extLst>
                </a:gridCol>
                <a:gridCol w="5112119">
                  <a:extLst>
                    <a:ext uri="{9D8B030D-6E8A-4147-A177-3AD203B41FA5}">
                      <a16:colId xmlns:a16="http://schemas.microsoft.com/office/drawing/2014/main" val="3798801675"/>
                    </a:ext>
                  </a:extLst>
                </a:gridCol>
              </a:tblGrid>
              <a:tr h="31274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Non-Clinical Findings (EC, EM, LS chapters only)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Compliance Tool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1769999"/>
                  </a:ext>
                </a:extLst>
              </a:tr>
              <a:tr h="34416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EC.02.06.01, EP1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Safe Environment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(March 2016), Heads Up Report (Q2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8573996"/>
                  </a:ext>
                </a:extLst>
              </a:tr>
              <a:tr h="34416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EC.02.05.01, EP9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Utility Labels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0060277"/>
                  </a:ext>
                </a:extLst>
              </a:tr>
              <a:tr h="54019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EC.02.05.05, EP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Utility Testing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(Jan. 2021, Jan. 2020, Sept. 2017),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5405684"/>
                  </a:ext>
                </a:extLst>
              </a:tr>
              <a:tr h="42791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LS.02.01.35, EP4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Sprinklers As Support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(Jan. 2018),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300367"/>
                  </a:ext>
                </a:extLst>
              </a:tr>
              <a:tr h="34416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EC.02.02.01, EP5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Hazardous Chemical Risks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(March 2021),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4296330"/>
                  </a:ext>
                </a:extLst>
              </a:tr>
              <a:tr h="3823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LS.02.01, 35, EP 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Fire Extinguishing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8015981"/>
                  </a:ext>
                </a:extLst>
              </a:tr>
              <a:tr h="40083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LS.02.01.10, EP 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Wall Penetrations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1762275"/>
                  </a:ext>
                </a:extLst>
              </a:tr>
              <a:tr h="37578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LS.02.01.10, EP 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Fire Rated Door Hardware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2680454"/>
                  </a:ext>
                </a:extLst>
              </a:tr>
              <a:tr h="37578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LS.02.01.35, EP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Sprinklers Undamaged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1167283"/>
                  </a:ext>
                </a:extLst>
              </a:tr>
              <a:tr h="54019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EC.02.05.09, EP 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Medical Gas Cylinders Policy Implemented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(Aug. 2021),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Survey Guide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 (EC/LS Document Review Tool),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10599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5965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1766A6B-C7C2-47CD-916E-D5B81A6170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153" y="175954"/>
            <a:ext cx="11019693" cy="844842"/>
          </a:xfrm>
        </p:spPr>
        <p:txBody>
          <a:bodyPr/>
          <a:lstStyle/>
          <a:p>
            <a:r>
              <a:rPr lang="en-US" sz="2400" b="1" dirty="0"/>
              <a:t>Q1-Q3 2021 Top 10 Highest Risk Findings (SAFER Moderate / Pattern or Greater) for Hospital Accreditation Program</a:t>
            </a:r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AA3AFC6C-8B5D-4081-8222-D342634B8268}"/>
              </a:ext>
            </a:extLst>
          </p:cNvPr>
          <p:cNvSpPr/>
          <p:nvPr/>
        </p:nvSpPr>
        <p:spPr>
          <a:xfrm>
            <a:off x="4923681" y="3001833"/>
            <a:ext cx="762000" cy="1181100"/>
          </a:xfrm>
          <a:prstGeom prst="rightBrac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1425810-8CF8-4836-B609-527FF5F272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6320" y="1452008"/>
            <a:ext cx="4792944" cy="42807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C6BFC27-918E-4FB2-934E-0321A6DDE2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153" y="1903956"/>
            <a:ext cx="4011847" cy="3369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1929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1766A6B-C7C2-47CD-916E-D5B81A6170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27755" y="1"/>
            <a:ext cx="11035090" cy="576197"/>
          </a:xfrm>
        </p:spPr>
        <p:txBody>
          <a:bodyPr/>
          <a:lstStyle/>
          <a:p>
            <a:r>
              <a:rPr lang="en-US" sz="2000" b="1" dirty="0"/>
              <a:t>Q1-Q3 2021 Top 10 High Risk Findings (SAFER Moderate/Pattern or Greater) </a:t>
            </a:r>
          </a:p>
        </p:txBody>
      </p:sp>
      <p:graphicFrame>
        <p:nvGraphicFramePr>
          <p:cNvPr id="9" name="Table 6">
            <a:extLst>
              <a:ext uri="{FF2B5EF4-FFF2-40B4-BE49-F238E27FC236}">
                <a16:creationId xmlns:a16="http://schemas.microsoft.com/office/drawing/2014/main" id="{388601B2-BF64-4087-82AC-EB48F7BA77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0638382"/>
              </p:ext>
            </p:extLst>
          </p:nvPr>
        </p:nvGraphicFramePr>
        <p:xfrm>
          <a:off x="421709" y="563673"/>
          <a:ext cx="11348581" cy="54458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3956">
                  <a:extLst>
                    <a:ext uri="{9D8B030D-6E8A-4147-A177-3AD203B41FA5}">
                      <a16:colId xmlns:a16="http://schemas.microsoft.com/office/drawing/2014/main" val="186662266"/>
                    </a:ext>
                  </a:extLst>
                </a:gridCol>
                <a:gridCol w="4256544">
                  <a:extLst>
                    <a:ext uri="{9D8B030D-6E8A-4147-A177-3AD203B41FA5}">
                      <a16:colId xmlns:a16="http://schemas.microsoft.com/office/drawing/2014/main" val="2958440829"/>
                    </a:ext>
                  </a:extLst>
                </a:gridCol>
                <a:gridCol w="5188081">
                  <a:extLst>
                    <a:ext uri="{9D8B030D-6E8A-4147-A177-3AD203B41FA5}">
                      <a16:colId xmlns:a16="http://schemas.microsoft.com/office/drawing/2014/main" val="232156319"/>
                    </a:ext>
                  </a:extLst>
                </a:gridCol>
              </a:tblGrid>
              <a:tr h="363255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2021 Hospital Survey Activity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Compliance Tool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1769999"/>
                  </a:ext>
                </a:extLst>
              </a:tr>
              <a:tr h="41836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IC.02.02.01, EP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High Level Disinfection/Sterilization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(July 2021),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Infection Prevention &amp; Control Portal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8573996"/>
                  </a:ext>
                </a:extLst>
              </a:tr>
              <a:tr h="41836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NPSG.15.01.01, EP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Suicide Environmental Risk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Heads Up Report (Q4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Suicide Prevention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2206648"/>
                  </a:ext>
                </a:extLst>
              </a:tr>
              <a:tr h="32901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MM.06.01.01,EP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Medication Administration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Heads Up Report (Q1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7"/>
                        </a:rPr>
                        <a:t>Standards FAQs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5405684"/>
                  </a:ext>
                </a:extLst>
              </a:tr>
              <a:tr h="35866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EC.02.06.01, EP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Safe Environment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(March 2016), Heads Up Report (Q2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8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9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139498"/>
                  </a:ext>
                </a:extLst>
              </a:tr>
              <a:tr h="35866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EC.02.02.01, EP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Hazardous Chemical Risks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(March 2021),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9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3539167"/>
                  </a:ext>
                </a:extLst>
              </a:tr>
              <a:tr h="420858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IC.02.01.01, EP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Infection Control Program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(Feb. 2021, March 2020, Nov. 2019, July 2018), Heads Up Report (Q1 2021),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Infection Prevention &amp; Control Portal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722481"/>
                  </a:ext>
                </a:extLst>
              </a:tr>
              <a:tr h="44112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EC.02.05.01, EP 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Ventilation Systems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Perspectives (July 2017), Heads Up Report (Q2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8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10"/>
                        </a:rPr>
                        <a:t>Survey Guide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(EC/LS Document Review Tool),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9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1762275"/>
                  </a:ext>
                </a:extLst>
              </a:tr>
              <a:tr h="341126"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NPSG.15.01.01, EP 5</a:t>
                      </a:r>
                      <a:endParaRPr lang="en-US" sz="1400" dirty="0">
                        <a:solidFill>
                          <a:schemeClr val="tx1"/>
                        </a:solidFill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Follow Written P&amp;P For Patients At Risk Of Suicide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Suicide Prevention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2680454"/>
                  </a:ext>
                </a:extLst>
              </a:tr>
              <a:tr h="3411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IC.02.02.01, EP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Infection Control Activities For Storing Medical Equip./Supplies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(Oct. 2018),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Infection Prevention &amp; Control Portal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11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74407136"/>
                  </a:ext>
                </a:extLst>
              </a:tr>
              <a:tr h="388307"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NPSG.15.01.01, EP 4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Document Suicide Risk Level &amp; Risk Mitigation 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Suicide Prevention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01981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91441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95AA97-B8DB-4A6C-B93B-772DDD6589F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z="6000" dirty="0"/>
              <a:t>Critical Access Hospital Accreditation Program Survey Findings</a:t>
            </a:r>
          </a:p>
        </p:txBody>
      </p:sp>
    </p:spTree>
    <p:extLst>
      <p:ext uri="{BB962C8B-B14F-4D97-AF65-F5344CB8AC3E}">
        <p14:creationId xmlns:p14="http://schemas.microsoft.com/office/powerpoint/2010/main" val="31723696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1766A6B-C7C2-47CD-916E-D5B81A6170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8671" y="132521"/>
            <a:ext cx="11260897" cy="669146"/>
          </a:xfrm>
        </p:spPr>
        <p:txBody>
          <a:bodyPr/>
          <a:lstStyle/>
          <a:p>
            <a:r>
              <a:rPr lang="en-US" sz="2800" b="1" dirty="0"/>
              <a:t>Q1-Q3 2021 Frequently Cited Non-Compliant Standards</a:t>
            </a:r>
          </a:p>
        </p:txBody>
      </p:sp>
      <p:graphicFrame>
        <p:nvGraphicFramePr>
          <p:cNvPr id="9" name="Table 6">
            <a:extLst>
              <a:ext uri="{FF2B5EF4-FFF2-40B4-BE49-F238E27FC236}">
                <a16:creationId xmlns:a16="http://schemas.microsoft.com/office/drawing/2014/main" id="{388601B2-BF64-4087-82AC-EB48F7BA77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5902704"/>
              </p:ext>
            </p:extLst>
          </p:nvPr>
        </p:nvGraphicFramePr>
        <p:xfrm>
          <a:off x="438670" y="801667"/>
          <a:ext cx="11260897" cy="4972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489">
                  <a:extLst>
                    <a:ext uri="{9D8B030D-6E8A-4147-A177-3AD203B41FA5}">
                      <a16:colId xmlns:a16="http://schemas.microsoft.com/office/drawing/2014/main" val="186662266"/>
                    </a:ext>
                  </a:extLst>
                </a:gridCol>
                <a:gridCol w="3883068">
                  <a:extLst>
                    <a:ext uri="{9D8B030D-6E8A-4147-A177-3AD203B41FA5}">
                      <a16:colId xmlns:a16="http://schemas.microsoft.com/office/drawing/2014/main" val="2958440829"/>
                    </a:ext>
                  </a:extLst>
                </a:gridCol>
                <a:gridCol w="5574340">
                  <a:extLst>
                    <a:ext uri="{9D8B030D-6E8A-4147-A177-3AD203B41FA5}">
                      <a16:colId xmlns:a16="http://schemas.microsoft.com/office/drawing/2014/main" val="1224895257"/>
                    </a:ext>
                  </a:extLst>
                </a:gridCol>
              </a:tblGrid>
              <a:tr h="39300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2021 Critical Access Hospital Survey Activity (N=90)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Compliance Tool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91769999"/>
                  </a:ext>
                </a:extLst>
              </a:tr>
              <a:tr h="35958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EC.02.05.01, EP9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Utility Labels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68573996"/>
                  </a:ext>
                </a:extLst>
              </a:tr>
              <a:tr h="44356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LS.02.01.35, EP4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Sprinklers As Support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(Jan. 2018),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55833363"/>
                  </a:ext>
                </a:extLst>
              </a:tr>
              <a:tr h="44356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LS.02.01.35,EP14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Fire Extinguishing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(April 2020, Jan. 2018),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29695680"/>
                  </a:ext>
                </a:extLst>
              </a:tr>
              <a:tr h="36659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MM.06.01.01, EP3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Medication Administration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Heads Up Report (Q1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Standards FAQs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18530156"/>
                  </a:ext>
                </a:extLst>
              </a:tr>
              <a:tr h="44356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EC.02.05.05, EP6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Utility Testing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(Jan. 2021, Jan. 2020, Sept. 2017),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12352902"/>
                  </a:ext>
                </a:extLst>
              </a:tr>
              <a:tr h="44356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EC.02.03.03, EP 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Unannounced, Quarterly Fire Drills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Perspectives (Aug.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7"/>
                        </a:rPr>
                        <a:t>Survey Guide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 (EC/LS Document Review Tool),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23487734"/>
                  </a:ext>
                </a:extLst>
              </a:tr>
              <a:tr h="44356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LS.02.01.10, EP14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Wall Penetrations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78724372"/>
                  </a:ext>
                </a:extLst>
              </a:tr>
              <a:tr h="44356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EC.02.05.07, EP 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Weekly Emergency Power Supply System Inspection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Perspectives (Aug. 2021),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7"/>
                        </a:rPr>
                        <a:t>Survey Guide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(EC/LS Document Review Tool)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44255445"/>
                  </a:ext>
                </a:extLst>
              </a:tr>
              <a:tr h="44356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EC.02.06.01, EP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Safe Environment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(March 2016), Heads Up Report (Q2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71938372"/>
                  </a:ext>
                </a:extLst>
              </a:tr>
              <a:tr h="37578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EC.02.02.01, EP5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Hazardous Chemical Risks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(March 2021),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418344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5046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1766A6B-C7C2-47CD-916E-D5B81A6170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88306" y="12527"/>
            <a:ext cx="10774472" cy="576197"/>
          </a:xfrm>
        </p:spPr>
        <p:txBody>
          <a:bodyPr/>
          <a:lstStyle/>
          <a:p>
            <a:r>
              <a:rPr lang="en-US" sz="2400" b="1" dirty="0"/>
              <a:t>Q1-Q3 2021 Critical Access Hospital Clinical Top 10 Findings</a:t>
            </a:r>
          </a:p>
        </p:txBody>
      </p:sp>
      <p:graphicFrame>
        <p:nvGraphicFramePr>
          <p:cNvPr id="9" name="Table 6">
            <a:extLst>
              <a:ext uri="{FF2B5EF4-FFF2-40B4-BE49-F238E27FC236}">
                <a16:creationId xmlns:a16="http://schemas.microsoft.com/office/drawing/2014/main" id="{388601B2-BF64-4087-82AC-EB48F7BA77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2223277"/>
              </p:ext>
            </p:extLst>
          </p:nvPr>
        </p:nvGraphicFramePr>
        <p:xfrm>
          <a:off x="388306" y="726511"/>
          <a:ext cx="11323529" cy="50881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3853">
                  <a:extLst>
                    <a:ext uri="{9D8B030D-6E8A-4147-A177-3AD203B41FA5}">
                      <a16:colId xmlns:a16="http://schemas.microsoft.com/office/drawing/2014/main" val="186662266"/>
                    </a:ext>
                  </a:extLst>
                </a:gridCol>
                <a:gridCol w="4972833">
                  <a:extLst>
                    <a:ext uri="{9D8B030D-6E8A-4147-A177-3AD203B41FA5}">
                      <a16:colId xmlns:a16="http://schemas.microsoft.com/office/drawing/2014/main" val="2958440829"/>
                    </a:ext>
                  </a:extLst>
                </a:gridCol>
                <a:gridCol w="4496843">
                  <a:extLst>
                    <a:ext uri="{9D8B030D-6E8A-4147-A177-3AD203B41FA5}">
                      <a16:colId xmlns:a16="http://schemas.microsoft.com/office/drawing/2014/main" val="2225850514"/>
                    </a:ext>
                  </a:extLst>
                </a:gridCol>
              </a:tblGrid>
              <a:tr h="30001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Clinical Findings (excludes EC, EM, LSC chapters)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Compliance Tool(s)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91769999"/>
                  </a:ext>
                </a:extLst>
              </a:tr>
              <a:tr h="30001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MM.06.01.01, EP 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Medication Administration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Heads Up Report (Q1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Standards FAQs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68573996"/>
                  </a:ext>
                </a:extLst>
              </a:tr>
              <a:tr h="51001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IC.02.02.01, EP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High Level Disinfection/Sterilization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(July 2021),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Infection Prevention &amp; Control Portal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95405684"/>
                  </a:ext>
                </a:extLst>
              </a:tr>
              <a:tr h="510017"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NPSG.15.01.01, EP 5</a:t>
                      </a:r>
                      <a:endParaRPr lang="en-US" sz="1400" dirty="0">
                        <a:solidFill>
                          <a:schemeClr val="tx1"/>
                        </a:solidFill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Follow Written P&amp;P For Patients At Risk Of Suicide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Suicide Prevention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7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2319247"/>
                  </a:ext>
                </a:extLst>
              </a:tr>
              <a:tr h="41649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PC.03.01.03, EP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Pre-sedation/Pre-anesthesia Assessment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Heads Up Report (Q2 2021),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8"/>
                        </a:rPr>
                        <a:t>Standards FAQs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57966689"/>
                  </a:ext>
                </a:extLst>
              </a:tr>
              <a:tr h="40751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PC.01.03.01, EP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Treatment Plan Based On Patient Assessment/Reassessment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  <a:hlinkClick r:id="rId9"/>
                        </a:rPr>
                        <a:t>Pain Management Portal</a:t>
                      </a: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8"/>
                        </a:rPr>
                        <a:t>Standards FAQs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300367"/>
                  </a:ext>
                </a:extLst>
              </a:tr>
              <a:tr h="720024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IC.02.01.01, EP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Infection Control Program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(Feb. 2021, March 2020, Nov. 2019, July 2018), Heads Up Report (Q1 2021),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Infection Prevention &amp; Control Portal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4296330"/>
                  </a:ext>
                </a:extLst>
              </a:tr>
              <a:tr h="54985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IC.02.02.01, EP 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Infection Control Activities For Storing Medical Equip./Supplies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(Oct. 2018),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Infection Prevention &amp; Control Portal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8015981"/>
                  </a:ext>
                </a:extLst>
              </a:tr>
              <a:tr h="346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PC.02.02.03, EP 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Food/Nutrition Storage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8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2680454"/>
                  </a:ext>
                </a:extLst>
              </a:tr>
              <a:tr h="5100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RC.02.01.01, EP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Medical Record Reflects Patient Care, Treatment, Services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Perspectives (June 2021),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10"/>
                        </a:rPr>
                        <a:t>Standards FAQs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67530725"/>
                  </a:ext>
                </a:extLst>
              </a:tr>
              <a:tr h="4881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MM.05.01.01, EP 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Med. order Reviewed With Prescriber Before Dispensing</a:t>
                      </a:r>
                      <a:endParaRPr lang="en-US" sz="1400" dirty="0">
                        <a:solidFill>
                          <a:schemeClr val="tx1"/>
                        </a:solidFill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Heads Up Report (Q1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110599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3143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1766A6B-C7C2-47CD-916E-D5B81A6170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88515" y="0"/>
            <a:ext cx="10774472" cy="626301"/>
          </a:xfrm>
        </p:spPr>
        <p:txBody>
          <a:bodyPr/>
          <a:lstStyle/>
          <a:p>
            <a:r>
              <a:rPr lang="en-US" sz="2400" b="1" dirty="0"/>
              <a:t>Q1-Q3 2021 Critical Access Hospital Non-Clinical Top 10 Findings</a:t>
            </a:r>
          </a:p>
        </p:txBody>
      </p:sp>
      <p:graphicFrame>
        <p:nvGraphicFramePr>
          <p:cNvPr id="9" name="Table 6">
            <a:extLst>
              <a:ext uri="{FF2B5EF4-FFF2-40B4-BE49-F238E27FC236}">
                <a16:creationId xmlns:a16="http://schemas.microsoft.com/office/drawing/2014/main" id="{388601B2-BF64-4087-82AC-EB48F7BA77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7740262"/>
              </p:ext>
            </p:extLst>
          </p:nvPr>
        </p:nvGraphicFramePr>
        <p:xfrm>
          <a:off x="488515" y="839244"/>
          <a:ext cx="11273425" cy="5109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4789">
                  <a:extLst>
                    <a:ext uri="{9D8B030D-6E8A-4147-A177-3AD203B41FA5}">
                      <a16:colId xmlns:a16="http://schemas.microsoft.com/office/drawing/2014/main" val="963196585"/>
                    </a:ext>
                  </a:extLst>
                </a:gridCol>
                <a:gridCol w="4077808">
                  <a:extLst>
                    <a:ext uri="{9D8B030D-6E8A-4147-A177-3AD203B41FA5}">
                      <a16:colId xmlns:a16="http://schemas.microsoft.com/office/drawing/2014/main" val="3395240497"/>
                    </a:ext>
                  </a:extLst>
                </a:gridCol>
                <a:gridCol w="5210828">
                  <a:extLst>
                    <a:ext uri="{9D8B030D-6E8A-4147-A177-3AD203B41FA5}">
                      <a16:colId xmlns:a16="http://schemas.microsoft.com/office/drawing/2014/main" val="2559353742"/>
                    </a:ext>
                  </a:extLst>
                </a:gridCol>
              </a:tblGrid>
              <a:tr h="29772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Non-Clinical Findings (EC, EM, LSC chapters only)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Compliance Tool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91769999"/>
                  </a:ext>
                </a:extLst>
              </a:tr>
              <a:tr h="29772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EC.02.05.01, EP 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Utility Labels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68573996"/>
                  </a:ext>
                </a:extLst>
              </a:tr>
              <a:tr h="29772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LS.02.01.35, EP 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Sprinklers as Support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(Jan. 2018),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68349629"/>
                  </a:ext>
                </a:extLst>
              </a:tr>
              <a:tr h="2977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LS.02.01, 35, EP 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Fire Extinguishing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(April 2020, Jan. 2018),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87852382"/>
                  </a:ext>
                </a:extLst>
              </a:tr>
              <a:tr h="2977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EC.02.05.05, EP 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Utility Testing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(Jan. 2021, Jan. 2020, Sept. 2017),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99518173"/>
                  </a:ext>
                </a:extLst>
              </a:tr>
              <a:tr h="29772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EC.02.03.03, EP 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Unannounced, Quarterly Fire Drills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(Aug.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Survey Guide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 (EC/LS Document Review Tool),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26190884"/>
                  </a:ext>
                </a:extLst>
              </a:tr>
              <a:tr h="349058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LS.02.01.10, EP 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Wall Penetrations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95405684"/>
                  </a:ext>
                </a:extLst>
              </a:tr>
              <a:tr h="570098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EC.02.05.07, EP 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Weekly Emergency Power Supply System Testing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(Aug. 2021),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Survey Guide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 (EC/LS Document Review Tool),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8015981"/>
                  </a:ext>
                </a:extLst>
              </a:tr>
              <a:tr h="570098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EC.02.06.01, EP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Safe Environment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(March 2016), Heads Up Report (Q2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86825709"/>
                  </a:ext>
                </a:extLst>
              </a:tr>
              <a:tr h="37269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EC.02.02.01, EP 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Hazardous Chemical Risks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(March 2021),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01762275"/>
                  </a:ext>
                </a:extLst>
              </a:tr>
              <a:tr h="56567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EC.02.03.05, EP 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Documentation Of Fire Alarm Testing, Maintenance, Inspection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Survey Guide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 (EC/LS Document Review Tool),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101981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60585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1766A6B-C7C2-47CD-916E-D5B81A6170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153" y="150902"/>
            <a:ext cx="11019693" cy="844842"/>
          </a:xfrm>
        </p:spPr>
        <p:txBody>
          <a:bodyPr/>
          <a:lstStyle/>
          <a:p>
            <a:r>
              <a:rPr lang="en-US" sz="2800" b="1" dirty="0"/>
              <a:t>Q1-Q3 2021 Top 10 Highest Risk Findings (SAFER Moderate / Pattern or Greater) for Critical Access Hospitals</a:t>
            </a:r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AA3AFC6C-8B5D-4081-8222-D342634B8268}"/>
              </a:ext>
            </a:extLst>
          </p:cNvPr>
          <p:cNvSpPr/>
          <p:nvPr/>
        </p:nvSpPr>
        <p:spPr>
          <a:xfrm>
            <a:off x="5043051" y="2950660"/>
            <a:ext cx="762000" cy="1181100"/>
          </a:xfrm>
          <a:prstGeom prst="rightBrac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DBFC4E6-1CD7-43B6-A50E-7409A73E8B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7493" y="1387029"/>
            <a:ext cx="4879869" cy="435838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12535E3-5D96-41DC-B837-B238260454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638" y="1953575"/>
            <a:ext cx="3873113" cy="3234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5799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1766A6B-C7C2-47CD-916E-D5B81A6170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0728" y="0"/>
            <a:ext cx="11436263" cy="701458"/>
          </a:xfrm>
        </p:spPr>
        <p:txBody>
          <a:bodyPr/>
          <a:lstStyle/>
          <a:p>
            <a:r>
              <a:rPr lang="en-US" sz="2000" b="1" dirty="0"/>
              <a:t>Q1-Q2 2021 Top 10 High Risk Findings (SAFER Moderate/Pattern or Greater) for Critical Access Hospitals</a:t>
            </a:r>
          </a:p>
        </p:txBody>
      </p:sp>
      <p:graphicFrame>
        <p:nvGraphicFramePr>
          <p:cNvPr id="9" name="Table 6">
            <a:extLst>
              <a:ext uri="{FF2B5EF4-FFF2-40B4-BE49-F238E27FC236}">
                <a16:creationId xmlns:a16="http://schemas.microsoft.com/office/drawing/2014/main" id="{388601B2-BF64-4087-82AC-EB48F7BA77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1417381"/>
              </p:ext>
            </p:extLst>
          </p:nvPr>
        </p:nvGraphicFramePr>
        <p:xfrm>
          <a:off x="350728" y="973899"/>
          <a:ext cx="11436263" cy="4910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9025">
                  <a:extLst>
                    <a:ext uri="{9D8B030D-6E8A-4147-A177-3AD203B41FA5}">
                      <a16:colId xmlns:a16="http://schemas.microsoft.com/office/drawing/2014/main" val="186662266"/>
                    </a:ext>
                  </a:extLst>
                </a:gridCol>
                <a:gridCol w="4284093">
                  <a:extLst>
                    <a:ext uri="{9D8B030D-6E8A-4147-A177-3AD203B41FA5}">
                      <a16:colId xmlns:a16="http://schemas.microsoft.com/office/drawing/2014/main" val="2958440829"/>
                    </a:ext>
                  </a:extLst>
                </a:gridCol>
                <a:gridCol w="5123145">
                  <a:extLst>
                    <a:ext uri="{9D8B030D-6E8A-4147-A177-3AD203B41FA5}">
                      <a16:colId xmlns:a16="http://schemas.microsoft.com/office/drawing/2014/main" val="485508244"/>
                    </a:ext>
                  </a:extLst>
                </a:gridCol>
              </a:tblGrid>
              <a:tr h="33820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2021 Critical Access Hospital Survey Activity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Compliance Tool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91769999"/>
                  </a:ext>
                </a:extLst>
              </a:tr>
              <a:tr h="38384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IC.02.02.01, EP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High Level Disinfection/Sterilization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(July 2021),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Infection Prevention &amp; Control Portal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68573996"/>
                  </a:ext>
                </a:extLst>
              </a:tr>
              <a:tr h="383842"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NPSG.15.01.01, EP 5</a:t>
                      </a:r>
                      <a:endParaRPr lang="en-US" sz="1400" dirty="0">
                        <a:solidFill>
                          <a:schemeClr val="tx1"/>
                        </a:solidFill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Follow Written P&amp;P For Patients At Risk Of Suicide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Suicide Prevention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Standards FAQs</a:t>
                      </a:r>
                      <a:endParaRPr lang="en-US" sz="1400" dirty="0">
                        <a:solidFill>
                          <a:schemeClr val="tx1"/>
                        </a:solidFill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95118888"/>
                  </a:ext>
                </a:extLst>
              </a:tr>
              <a:tr h="39860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EC.02.05.01, EP 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Ventilation Systems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(July 2017), Heads Up Report (Q2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7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8"/>
                        </a:rPr>
                        <a:t>Survey Guide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(EC/LS Document Review Tool),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9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95405684"/>
                  </a:ext>
                </a:extLst>
              </a:tr>
              <a:tr h="34112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EC.02.02.01, EP 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  <a:cs typeface="Arial" panose="020B0604020202020204" pitchFamily="34" charset="0"/>
                        </a:rPr>
                        <a:t>Hazardous Chemical Risks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(March 2021),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9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300367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MM.06.01.01,EP 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Medication Administration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Heads Up Report (Q1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10"/>
                        </a:rPr>
                        <a:t>Standards FAQs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31722481"/>
                  </a:ext>
                </a:extLst>
              </a:tr>
              <a:tr h="340430"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NPSG.15.01.01, EP 2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Suicide Ideation Screening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Suicide Prevention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Standards FAQs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8015981"/>
                  </a:ext>
                </a:extLst>
              </a:tr>
              <a:tr h="33597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PC.03.01.03, EP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Pre-sedation/Pre-anesthesia Assessment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Heads Up Report (Q2 2021),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11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01762275"/>
                  </a:ext>
                </a:extLst>
              </a:tr>
              <a:tr h="39860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IC.02.01.01, EP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Infection Control Program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(Feb. 2021, March 2020, Nov. 2019, July 2018), Heads Up Report (Q1 2021),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Infection Prevention &amp; Control Portal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2680454"/>
                  </a:ext>
                </a:extLst>
              </a:tr>
              <a:tr h="3986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NPSG.15.01.01, EP 3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Evidence-based process for conducting suicide assessment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Suicide Prevention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06134581"/>
                  </a:ext>
                </a:extLst>
              </a:tr>
              <a:tr h="33319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MM.04.01.01, EP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Follow Written Policy On Medication Orders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Perspectives (June 2021),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10"/>
                        </a:rPr>
                        <a:t>Standards FAQs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110599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94365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1766A6B-C7C2-47CD-916E-D5B81A6170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13359" y="125260"/>
            <a:ext cx="11035090" cy="576197"/>
          </a:xfrm>
        </p:spPr>
        <p:txBody>
          <a:bodyPr/>
          <a:lstStyle/>
          <a:p>
            <a:r>
              <a:rPr lang="en-US" sz="2400" b="1" dirty="0"/>
              <a:t>Top 10 Frequently Cited Standards – 2019 and 2020 Hospital Surveys</a:t>
            </a:r>
          </a:p>
        </p:txBody>
      </p:sp>
      <p:graphicFrame>
        <p:nvGraphicFramePr>
          <p:cNvPr id="9" name="Table 6">
            <a:extLst>
              <a:ext uri="{FF2B5EF4-FFF2-40B4-BE49-F238E27FC236}">
                <a16:creationId xmlns:a16="http://schemas.microsoft.com/office/drawing/2014/main" id="{388601B2-BF64-4087-82AC-EB48F7BA77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7251423"/>
              </p:ext>
            </p:extLst>
          </p:nvPr>
        </p:nvGraphicFramePr>
        <p:xfrm>
          <a:off x="413359" y="701457"/>
          <a:ext cx="11323529" cy="51549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9921">
                  <a:extLst>
                    <a:ext uri="{9D8B030D-6E8A-4147-A177-3AD203B41FA5}">
                      <a16:colId xmlns:a16="http://schemas.microsoft.com/office/drawing/2014/main" val="186662266"/>
                    </a:ext>
                  </a:extLst>
                </a:gridCol>
                <a:gridCol w="3571635">
                  <a:extLst>
                    <a:ext uri="{9D8B030D-6E8A-4147-A177-3AD203B41FA5}">
                      <a16:colId xmlns:a16="http://schemas.microsoft.com/office/drawing/2014/main" val="2958440829"/>
                    </a:ext>
                  </a:extLst>
                </a:gridCol>
                <a:gridCol w="5761973">
                  <a:extLst>
                    <a:ext uri="{9D8B030D-6E8A-4147-A177-3AD203B41FA5}">
                      <a16:colId xmlns:a16="http://schemas.microsoft.com/office/drawing/2014/main" val="818276244"/>
                    </a:ext>
                  </a:extLst>
                </a:gridCol>
              </a:tblGrid>
              <a:tr h="37669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2019-2020 Hospital Survey Activity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Compliance Tools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91769999"/>
                  </a:ext>
                </a:extLst>
              </a:tr>
              <a:tr h="550434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EC.02.06.01, EP1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Safe Environment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(March 2016), Heads Up Report (Q2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68573996"/>
                  </a:ext>
                </a:extLst>
              </a:tr>
              <a:tr h="35071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LS.02.01.35, EP4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Sprinklers as Support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(Jan. 2018),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95405684"/>
                  </a:ext>
                </a:extLst>
              </a:tr>
              <a:tr h="37669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EC.02.05.05, EP6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Utility Testing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(Jan. 2021, Jan. 2020, Sept. 2017),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300367"/>
                  </a:ext>
                </a:extLst>
              </a:tr>
              <a:tr h="78219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IC.02.01.01, EP1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Infection Control Practices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(Feb. 2021, March 2020, Nov. 2019, July 2018), Heads Up Report (Q1 2021),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Infection Prevention &amp; Control Portal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7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31722481"/>
                  </a:ext>
                </a:extLst>
              </a:tr>
              <a:tr h="35071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EC.02.02.01, EP5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Hazardous Chemical Risks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(March 2021),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4296330"/>
                  </a:ext>
                </a:extLst>
              </a:tr>
              <a:tr h="550434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LS.02.01.35,EP14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Fire Extinguishing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(April 2020, Jan. 2018),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8015981"/>
                  </a:ext>
                </a:extLst>
              </a:tr>
              <a:tr h="36760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MM.06.01.01,EP3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Medication Administration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Heads Up Report (Q1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8"/>
                        </a:rPr>
                        <a:t>Standards FAQs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01762275"/>
                  </a:ext>
                </a:extLst>
              </a:tr>
              <a:tr h="350714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LS.02.01.10, EP11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Fire Doors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2680454"/>
                  </a:ext>
                </a:extLst>
              </a:tr>
              <a:tr h="363704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EC.02.05.01, EP9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Utility Labels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11059904"/>
                  </a:ext>
                </a:extLst>
              </a:tr>
              <a:tr h="567638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IC.02.02.01, EP2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High Level Disinfection/Sterilization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(July 2021),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Infection Prevention &amp; Control Portal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7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101981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66350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1766A6B-C7C2-47CD-916E-D5B81A6170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0621" y="0"/>
            <a:ext cx="11371224" cy="751562"/>
          </a:xfrm>
        </p:spPr>
        <p:txBody>
          <a:bodyPr/>
          <a:lstStyle/>
          <a:p>
            <a:r>
              <a:rPr lang="en-US" sz="2400" b="1" dirty="0"/>
              <a:t>Top 10 Frequently Cited Standards – 2019 &amp; 2020 Critical Access Hospital Surveys</a:t>
            </a:r>
          </a:p>
        </p:txBody>
      </p:sp>
      <p:graphicFrame>
        <p:nvGraphicFramePr>
          <p:cNvPr id="9" name="Table 6">
            <a:extLst>
              <a:ext uri="{FF2B5EF4-FFF2-40B4-BE49-F238E27FC236}">
                <a16:creationId xmlns:a16="http://schemas.microsoft.com/office/drawing/2014/main" id="{388601B2-BF64-4087-82AC-EB48F7BA77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1788919"/>
              </p:ext>
            </p:extLst>
          </p:nvPr>
        </p:nvGraphicFramePr>
        <p:xfrm>
          <a:off x="300621" y="991455"/>
          <a:ext cx="11498895" cy="48750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5334">
                  <a:extLst>
                    <a:ext uri="{9D8B030D-6E8A-4147-A177-3AD203B41FA5}">
                      <a16:colId xmlns:a16="http://schemas.microsoft.com/office/drawing/2014/main" val="963196585"/>
                    </a:ext>
                  </a:extLst>
                </a:gridCol>
                <a:gridCol w="3306001">
                  <a:extLst>
                    <a:ext uri="{9D8B030D-6E8A-4147-A177-3AD203B41FA5}">
                      <a16:colId xmlns:a16="http://schemas.microsoft.com/office/drawing/2014/main" val="3395240497"/>
                    </a:ext>
                  </a:extLst>
                </a:gridCol>
                <a:gridCol w="6267560">
                  <a:extLst>
                    <a:ext uri="{9D8B030D-6E8A-4147-A177-3AD203B41FA5}">
                      <a16:colId xmlns:a16="http://schemas.microsoft.com/office/drawing/2014/main" val="2998976547"/>
                    </a:ext>
                  </a:extLst>
                </a:gridCol>
              </a:tblGrid>
              <a:tr h="375355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2019-2020 Critical Access Hospital Survey Activity 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Compliance Tools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91769999"/>
                  </a:ext>
                </a:extLst>
              </a:tr>
              <a:tr h="37535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LS.02.01.35, EP 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Sprinklers As Support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(Jan. 2018),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68573996"/>
                  </a:ext>
                </a:extLst>
              </a:tr>
              <a:tr h="37535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EC.02.05.01, EP 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Utility Labels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95405684"/>
                  </a:ext>
                </a:extLst>
              </a:tr>
              <a:tr h="37994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LS.02.01.10, EP 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Wall Penetrations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4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300367"/>
                  </a:ext>
                </a:extLst>
              </a:tr>
              <a:tr h="37535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EC.02.06.01, EP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Safe Environment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(March 2016), Heads Up Report (Q2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31722481"/>
                  </a:ext>
                </a:extLst>
              </a:tr>
              <a:tr h="383714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EC.02.05.05, EP 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Utility Testing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(Jan. 2021, Jan. 2020, Sept. 2017),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4296330"/>
                  </a:ext>
                </a:extLst>
              </a:tr>
              <a:tr h="48235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EC.02.05.01, EP 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Ventilation Systems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(July 2017), Heads Up Report (Q2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Survey Guide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(EC/LS Document Review Tool),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8015981"/>
                  </a:ext>
                </a:extLst>
              </a:tr>
              <a:tr h="37949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EC.02.03.03, EP 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Unannounced, Quarterly Fire Drills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(Aug. 2020),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Survey Guide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 (EC/LS Document Review Tool),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01762275"/>
                  </a:ext>
                </a:extLst>
              </a:tr>
              <a:tr h="37535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EC.02.02.01, EP 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Hazardous Chemical Risks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(March 2021),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2680454"/>
                  </a:ext>
                </a:extLst>
              </a:tr>
              <a:tr h="38873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IC.02.02.01, EP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High Level Disinfection/Sterilization 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Perspectives (July 2021),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7"/>
                        </a:rPr>
                        <a:t>Infection Prevention &amp; Control Portal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8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11059904"/>
                  </a:ext>
                </a:extLst>
              </a:tr>
              <a:tr h="53737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  <a:cs typeface="Arial" panose="020B0604020202020204" pitchFamily="34" charset="0"/>
                        </a:rPr>
                        <a:t>EC.02.03.05, EP 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Documentation Of Maintenance, Testing, Inspection Activities</a:t>
                      </a:r>
                      <a:endParaRPr lang="en-US" sz="1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3"/>
                        </a:rPr>
                        <a:t>Physical Environment Portal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6"/>
                        </a:rPr>
                        <a:t>Survey Guide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 (EC/LS Document Review Tool),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  <a:hlinkClick r:id="rId5"/>
                        </a:rPr>
                        <a:t>Standards FAQs</a:t>
                      </a:r>
                      <a:endParaRPr lang="en-US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101981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3411399"/>
      </p:ext>
    </p:extLst>
  </p:cSld>
  <p:clrMapOvr>
    <a:masterClrMapping/>
  </p:clrMapOvr>
</p:sld>
</file>

<file path=ppt/theme/theme1.xml><?xml version="1.0" encoding="utf-8"?>
<a:theme xmlns:a="http://schemas.openxmlformats.org/drawingml/2006/main" name="Joint">
  <a:themeElements>
    <a:clrScheme name="Custom 7">
      <a:dk1>
        <a:srgbClr val="000000"/>
      </a:dk1>
      <a:lt1>
        <a:sysClr val="window" lastClr="FFFFFF"/>
      </a:lt1>
      <a:dk2>
        <a:srgbClr val="1F336B"/>
      </a:dk2>
      <a:lt2>
        <a:srgbClr val="BCBEC0"/>
      </a:lt2>
      <a:accent1>
        <a:srgbClr val="1F336B"/>
      </a:accent1>
      <a:accent2>
        <a:srgbClr val="FFBF00"/>
      </a:accent2>
      <a:accent3>
        <a:srgbClr val="EF5125"/>
      </a:accent3>
      <a:accent4>
        <a:srgbClr val="007B5F"/>
      </a:accent4>
      <a:accent5>
        <a:srgbClr val="6F263D"/>
      </a:accent5>
      <a:accent6>
        <a:srgbClr val="248FA0"/>
      </a:accent6>
      <a:hlink>
        <a:srgbClr val="23346A"/>
      </a:hlink>
      <a:folHlink>
        <a:srgbClr val="23346A"/>
      </a:folHlink>
    </a:clrScheme>
    <a:fontScheme name="Custom 26">
      <a:majorFont>
        <a:latin typeface="Georgia"/>
        <a:ea typeface=""/>
        <a:cs typeface=""/>
      </a:majorFont>
      <a:minorFont>
        <a:latin typeface="ITC Franklin Gothic Std Book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Joint" id="{AE8DF872-85CA-4644-89D1-D0BC3665D245}" vid="{05732045-3A32-634A-83E3-916281043F7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494BD406C6EE4FADA598014C5F069A" ma:contentTypeVersion="9" ma:contentTypeDescription="Create a new document." ma:contentTypeScope="" ma:versionID="bca940dd0a9537d528194f723c1b67a2">
  <xsd:schema xmlns:xsd="http://www.w3.org/2001/XMLSchema" xmlns:xs="http://www.w3.org/2001/XMLSchema" xmlns:p="http://schemas.microsoft.com/office/2006/metadata/properties" xmlns:ns2="8be9b0ab-6ae3-4ac9-a47b-2f294754d46c" xmlns:ns3="b5a3fd54-d5b9-4bce-aae1-c066cfcf52ad" targetNamespace="http://schemas.microsoft.com/office/2006/metadata/properties" ma:root="true" ma:fieldsID="a1b2a7b65a925d0f9c610439316bd067" ns2:_="" ns3:_="">
    <xsd:import namespace="8be9b0ab-6ae3-4ac9-a47b-2f294754d46c"/>
    <xsd:import namespace="b5a3fd54-d5b9-4bce-aae1-c066cfcf52a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e9b0ab-6ae3-4ac9-a47b-2f294754d46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a3fd54-d5b9-4bce-aae1-c066cfcf52a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310C6F4-1F29-4AE1-9EC1-D69E71B3AD0E}"/>
</file>

<file path=customXml/itemProps2.xml><?xml version="1.0" encoding="utf-8"?>
<ds:datastoreItem xmlns:ds="http://schemas.openxmlformats.org/officeDocument/2006/customXml" ds:itemID="{972ABFE7-FC9D-4C32-9126-D7587D453288}"/>
</file>

<file path=customXml/itemProps3.xml><?xml version="1.0" encoding="utf-8"?>
<ds:datastoreItem xmlns:ds="http://schemas.openxmlformats.org/officeDocument/2006/customXml" ds:itemID="{1B80B2D5-92B5-46DB-AB66-BC3240B28D6E}"/>
</file>

<file path=docProps/app.xml><?xml version="1.0" encoding="utf-8"?>
<Properties xmlns="http://schemas.openxmlformats.org/officeDocument/2006/extended-properties" xmlns:vt="http://schemas.openxmlformats.org/officeDocument/2006/docPropsVTypes">
  <TotalTime>13240</TotalTime>
  <Words>2769</Words>
  <Application>Microsoft Office PowerPoint</Application>
  <PresentationFormat>Widescreen</PresentationFormat>
  <Paragraphs>378</Paragraphs>
  <Slides>14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Franklin Gothic Book</vt:lpstr>
      <vt:lpstr>Georgia</vt:lpstr>
      <vt:lpstr>ITC Franklin Gothic Std Book</vt:lpstr>
      <vt:lpstr>System Font Regular</vt:lpstr>
      <vt:lpstr>Joint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Larson, Chad</dc:creator>
  <cp:lastModifiedBy>Drew, Jacqueline</cp:lastModifiedBy>
  <cp:revision>15</cp:revision>
  <dcterms:created xsi:type="dcterms:W3CDTF">2021-02-16T14:16:32Z</dcterms:created>
  <dcterms:modified xsi:type="dcterms:W3CDTF">2021-11-16T20:43:26Z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0x01010088494BD406C6EE4FADA598014C5F069A</vt:lpwstr>
  </property>
</Properties>
</file>