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338" r:id="rId5"/>
    <p:sldId id="4597" r:id="rId6"/>
    <p:sldId id="4599" r:id="rId7"/>
    <p:sldId id="4602" r:id="rId8"/>
    <p:sldId id="4603" r:id="rId9"/>
    <p:sldId id="2459" r:id="rId10"/>
    <p:sldId id="2495" r:id="rId11"/>
    <p:sldId id="346" r:id="rId12"/>
    <p:sldId id="3410" r:id="rId13"/>
    <p:sldId id="3409" r:id="rId14"/>
    <p:sldId id="3412" r:id="rId15"/>
    <p:sldId id="4601" r:id="rId16"/>
    <p:sldId id="4600" r:id="rId17"/>
    <p:sldId id="3414" r:id="rId18"/>
    <p:sldId id="263" r:id="rId19"/>
    <p:sldId id="261" r:id="rId20"/>
    <p:sldId id="265" r:id="rId21"/>
    <p:sldId id="3415" r:id="rId22"/>
    <p:sldId id="269" r:id="rId23"/>
    <p:sldId id="270" r:id="rId24"/>
    <p:sldId id="271" r:id="rId25"/>
    <p:sldId id="258" r:id="rId26"/>
    <p:sldId id="260" r:id="rId27"/>
    <p:sldId id="266" r:id="rId28"/>
    <p:sldId id="267" r:id="rId29"/>
    <p:sldId id="272" r:id="rId30"/>
    <p:sldId id="273" r:id="rId3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beth Gerrity" initials="MG" lastIdx="9" clrIdx="0">
    <p:extLst>
      <p:ext uri="{19B8F6BF-5375-455C-9EA6-DF929625EA0E}">
        <p15:presenceInfo xmlns:p15="http://schemas.microsoft.com/office/powerpoint/2012/main" userId="f66884d9b98474d1" providerId="Windows Live"/>
      </p:ext>
    </p:extLst>
  </p:cmAuthor>
  <p:cmAuthor id="2" name="Quicho, Ron" initials="QR" lastIdx="6" clrIdx="1">
    <p:extLst>
      <p:ext uri="{19B8F6BF-5375-455C-9EA6-DF929625EA0E}">
        <p15:presenceInfo xmlns:p15="http://schemas.microsoft.com/office/powerpoint/2012/main" userId="Quicho, 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0283" autoAdjust="0"/>
  </p:normalViewPr>
  <p:slideViewPr>
    <p:cSldViewPr snapToGrid="0">
      <p:cViewPr varScale="1">
        <p:scale>
          <a:sx n="62" d="100"/>
          <a:sy n="62" d="100"/>
        </p:scale>
        <p:origin x="1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75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7923AC-F42A-2442-9B2A-89E264FDB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7ABB9-F8FA-0F4E-9B7B-3CFDDC01C3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825F309-1B2A-E84D-887F-28FB2E086594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70B7F-692C-3A42-943A-8941A1CEF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AB018-64A7-1140-A1F3-A167182402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AF0E245-B5D9-6A4C-8F8E-DC9D31DF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81BC31D-A97C-4BAB-8832-18C90D7FEDCF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5A8B105-6248-4985-B381-84CF8A29D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9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 01.02.13 EP 2  Psychiatric Evaluation</a:t>
            </a:r>
          </a:p>
          <a:p>
            <a:r>
              <a:rPr lang="en-US" dirty="0"/>
              <a:t>PC 01.03.01.EP 6 Treatment Plans he written plan of care includes the following:</a:t>
            </a:r>
          </a:p>
          <a:p>
            <a:r>
              <a:rPr lang="en-US" dirty="0"/>
              <a:t>- A substantiated diagnosis , Documentation to justify the diagnosis and the treatment and rehabilitation activities carried out</a:t>
            </a:r>
          </a:p>
          <a:p>
            <a:r>
              <a:rPr lang="en-US" dirty="0"/>
              <a:t>- Documentation that demonstrates all active therapeutic efforts are included</a:t>
            </a:r>
          </a:p>
          <a:p>
            <a:r>
              <a:rPr lang="en-US" dirty="0"/>
              <a:t>- The specific treatment modalities used to treat the patient</a:t>
            </a:r>
          </a:p>
          <a:p>
            <a:r>
              <a:rPr lang="en-US" dirty="0"/>
              <a:t>RC02.04.01 EP3 Discharge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PC01.03.01 EP1 Treatment Plans – The hospital plans the patient’s care, treatment, and services based on needs identified by the patient’s assessment, reassessment, and results of diagnostic testing. </a:t>
            </a:r>
            <a:r>
              <a:rPr lang="en-US" dirty="0">
                <a:solidFill>
                  <a:schemeClr val="accent3"/>
                </a:solidFill>
              </a:rPr>
              <a:t>GAYLE, DOES EP1 DIFFER FROM EP’s 5 and 6?, I ADDED THE VERBIAGE</a:t>
            </a:r>
          </a:p>
          <a:p>
            <a:r>
              <a:rPr lang="en-US" dirty="0"/>
              <a:t>PC 01.03.01.EP 5 Treatment Plans The written plan of care is based on the patient’s goals and the time frames, settings, and services required to meet those goals.</a:t>
            </a:r>
          </a:p>
          <a:p>
            <a:endParaRPr lang="en-US" dirty="0"/>
          </a:p>
          <a:p>
            <a:r>
              <a:rPr lang="en-US" dirty="0"/>
              <a:t>PC.01.02.13 EP 6 Neurological Exam</a:t>
            </a:r>
          </a:p>
          <a:p>
            <a:r>
              <a:rPr lang="en-US" dirty="0"/>
              <a:t>PC.01.03.01EP 43  Treatment Activities (please add this) Standard is still there. I was wrong</a:t>
            </a:r>
          </a:p>
          <a:p>
            <a:r>
              <a:rPr lang="en-US" dirty="0"/>
              <a:t>Documentation to justify the diagnosis and the treatment and rehabilitation activities carried out</a:t>
            </a:r>
          </a:p>
          <a:p>
            <a:r>
              <a:rPr lang="en-US" dirty="0"/>
              <a:t>- Documentation that demonstrates all active therapeutic efforts are included</a:t>
            </a:r>
          </a:p>
          <a:p>
            <a:r>
              <a:rPr lang="en-US" dirty="0"/>
              <a:t>- The specific treatment modalities used to treat the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E14-42EA-4502-82EE-D67E3ADEE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EC.02.05.01 EP 9 Utility Systems Labeling</a:t>
            </a:r>
          </a:p>
          <a:p>
            <a:r>
              <a:rPr lang="en-US" dirty="0"/>
              <a:t>LS.02.01.10 EP14 Fire Protection</a:t>
            </a:r>
          </a:p>
          <a:p>
            <a:r>
              <a:rPr lang="en-US" dirty="0"/>
              <a:t>LS.02.01.35 EP 4 Piping for approved automatic sprinkler systems is not used to support any other item</a:t>
            </a:r>
          </a:p>
          <a:p>
            <a:r>
              <a:rPr lang="en-US" dirty="0"/>
              <a:t>LS .02.01.35.EP 14 Extinguishing Fires – GAYLE, DOES EP4 DIFFER FROM EP14? Yes, The hospital provides and maintains systems for extinguishing </a:t>
            </a:r>
            <a:r>
              <a:rPr lang="en-US" dirty="0" err="1"/>
              <a:t>fires.ex</a:t>
            </a:r>
            <a:r>
              <a:rPr lang="en-US" dirty="0"/>
              <a:t>: blocked fire extinguisher, unable to find the key to unlock the cabinet which contained the fire extinguisher</a:t>
            </a:r>
          </a:p>
          <a:p>
            <a:r>
              <a:rPr lang="en-US" dirty="0"/>
              <a:t>LS.02.01.10 EP11 Fire Doors</a:t>
            </a:r>
          </a:p>
          <a:p>
            <a:r>
              <a:rPr lang="en-US" dirty="0"/>
              <a:t>EC.02.02.01 EP5 Hazardous Waste</a:t>
            </a:r>
          </a:p>
          <a:p>
            <a:r>
              <a:rPr lang="en-US" dirty="0"/>
              <a:t>LS.02.01.35 EP5 Sprinklers</a:t>
            </a:r>
          </a:p>
          <a:p>
            <a:r>
              <a:rPr lang="en-US" dirty="0"/>
              <a:t>EC.02.03.05 EP28 Documentation of alarm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E14-42EA-4502-82EE-D67E3ADEE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NPSG.15.01.01, EP 1: Suicide Risk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EC.02.06.01, EP 1: Safe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PC.01.03.01, EP 6: Treatment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LD.01.03.01, EP 12: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RC.02.04.01, EP 3: Discharge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NPSG.15.01.01, EP 4: </a:t>
            </a:r>
            <a:r>
              <a:rPr lang="en-US" sz="12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patients’ overall level of risk for suicide and the plan to mitigate the risk for suicide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PC.01.03.01, EP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PC.01.02.13, EP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NPSG.15.01.01, EP 2: </a:t>
            </a:r>
            <a:r>
              <a:rPr lang="en-US" sz="12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 all patients for suicidal ideation who are being evaluated or treated for behavioral health conditions as their primary reason for care using a validated screening tool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NPSG.15.01.01, EP 3: </a:t>
            </a:r>
            <a:r>
              <a:rPr lang="en-US" sz="12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evidence-based process to conduct suicide assessment of patients who have screened positive for suicidal ideation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E14-42EA-4502-82EE-D67E3ADEE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1FCD-0FFA-A94C-81BD-E8D25A50F6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highlights just some additional details of the Survey activities, designed specifically to follow actual care processes through patient-centered tracer activity. This information is accessible through our Survey Activity Guide which is accessible on our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1FCD-0FFA-A94C-81BD-E8D25A50F6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highlights just some additional details of the Survey activities, designed specifically to follow actual care processes through patient-centered tracer activity. This information is accessible through our Survey Activity Guide which is accessible on our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1FCD-0FFA-A94C-81BD-E8D25A50F6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highlights just some additional details of the Survey activities, designed specifically to follow actual care processes through patient-centered tracer activity. This information is accessible through our Survey Activity Guide which is accessible on our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1FCD-0FFA-A94C-81BD-E8D25A50F6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Suicide Prevention portal </a:t>
            </a:r>
            <a:r>
              <a:rPr lang="en-US" sz="1200" dirty="0"/>
              <a:t>contains: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Frequently Asked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Resource Compendiums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Standards Compliance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Resources, tools and recommendations for organizations to use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Joint Commission also has many resources that can help organizations better understand the intent of a particular standard as well as strategies to comply with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of these include published FAQ’s on our website that are searchable by name, keyword, or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350 published FAQs on the website specific to the hospital accreditation manual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have 40 published FAQs to address suicide risk reduction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These suicide risk reduction FAQs address standards applicability by setting/unit in the organization, sample scenarios, assessing risk factors, screening assessments, ligature risks, patient monitoring, and general suicide risk reduction questions.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graphic on the screen displays just a few of these FAQ topics.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new or revised standards are developed, we also provide reports that provide additional rationale, intent, and requirements of a standard. As well as providing a framework to help organizations understand how they may comply with these standards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highlighted some resources to assist in advancing patient safety and quality, I would like to bring in my colleague Gayle to provide a better understanding of how psychiatric hospitals can proactively implement some compliance strategies to some of the most common challenges that psychiatric hospitals are faced with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8B105-6248-4985-B381-84CF8A29DB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5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 01.02.13 EP 2  Psychiatric Evaluation</a:t>
            </a:r>
          </a:p>
          <a:p>
            <a:r>
              <a:rPr lang="en-US" dirty="0"/>
              <a:t>PC 01.03.01.EP 6 Treatment Plans</a:t>
            </a:r>
          </a:p>
          <a:p>
            <a:r>
              <a:rPr lang="en-US" dirty="0"/>
              <a:t>RC02.04.01 EP3 Discharge Summary</a:t>
            </a:r>
          </a:p>
          <a:p>
            <a:r>
              <a:rPr lang="en-US" dirty="0"/>
              <a:t>EC02.05.01 EP9 Utility System labeling</a:t>
            </a:r>
          </a:p>
          <a:p>
            <a:r>
              <a:rPr lang="en-US" dirty="0"/>
              <a:t>PC.01.03.01.EP1Treatment Plans</a:t>
            </a:r>
          </a:p>
          <a:p>
            <a:r>
              <a:rPr lang="en-US" dirty="0"/>
              <a:t>LS.02.01.10 EP 14 Fire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E14-42EA-4502-82EE-D67E3ADEE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8" y="3452788"/>
            <a:ext cx="10268857" cy="401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 or Presenter Name and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9" y="6061370"/>
            <a:ext cx="3162300" cy="401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654F5-529D-CB40-B785-839C78946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40" y="5925290"/>
            <a:ext cx="3170256" cy="4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868680"/>
            <a:ext cx="10668000" cy="548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" indent="-635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Breaker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617A5A7-4C1C-A34D-BAD0-B38DA1746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1" cy="2736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7B50E7-1CF8-494C-94ED-1A0F49B7C1F5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67EE1A-E865-BA4F-AAA5-D5536A5901DD}"/>
              </a:ext>
            </a:extLst>
          </p:cNvPr>
          <p:cNvSpPr txBox="1"/>
          <p:nvPr/>
        </p:nvSpPr>
        <p:spPr>
          <a:xfrm>
            <a:off x="11343259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rgbClr val="FFFFFF"/>
                </a:solidFill>
                <a:latin typeface="+mn-lt"/>
              </a:rPr>
              <a:pPr algn="r"/>
              <a:t>‹#›</a:t>
            </a:fld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C90B-EDD3-814C-B753-B10B375EE7CC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3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868680"/>
            <a:ext cx="10668000" cy="548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" indent="-635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Breaker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390458F-E6B5-8243-9F13-C0BA1F95C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1" cy="27368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9B21F3-6128-3B4B-A602-695CCF93EF06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AE3442-1FA9-B14A-A82A-775BDE0A0AF6}"/>
              </a:ext>
            </a:extLst>
          </p:cNvPr>
          <p:cNvSpPr txBox="1"/>
          <p:nvPr/>
        </p:nvSpPr>
        <p:spPr>
          <a:xfrm>
            <a:off x="11343259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rgbClr val="FFFFFF"/>
                </a:solidFill>
                <a:latin typeface="+mn-lt"/>
              </a:rPr>
              <a:pPr algn="r"/>
              <a:t>‹#›</a:t>
            </a:fld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2FC4E-EF3A-584F-A938-0D86BAC7BF78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31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868680"/>
            <a:ext cx="10668000" cy="548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" indent="-635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lang="en-US" sz="8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Breaker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D61DA8CA-683E-F143-B312-4687CE8D8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5" cy="2736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90EF-7EAA-854D-B932-7BFF7D91CE3E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65B307-1FF7-774A-82BE-0ABDEB96D178}"/>
              </a:ext>
            </a:extLst>
          </p:cNvPr>
          <p:cNvSpPr txBox="1"/>
          <p:nvPr/>
        </p:nvSpPr>
        <p:spPr>
          <a:xfrm>
            <a:off x="11400967" y="6176963"/>
            <a:ext cx="1298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tx1"/>
                </a:solidFill>
                <a:latin typeface="Franklin Gothic Book" panose="020B0503020102020204" pitchFamily="34" charset="0"/>
              </a:rPr>
              <a:pPr algn="r"/>
              <a:t>‹#›</a:t>
            </a:fld>
            <a:endParaRPr lang="en-US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17655-DBEF-5542-9262-1BA1DAE2DEBA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54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B7F65A9-503A-4D11-8DE0-432C3E30C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3"/>
            <a:ext cx="8503920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35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75"/>
              </a:spcBef>
              <a:buNone/>
              <a:defRPr lang="en-US" sz="975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1875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Section Header</a:t>
            </a:r>
          </a:p>
          <a:p>
            <a:pPr lvl="1"/>
            <a:r>
              <a:rPr lang="en-US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676400"/>
            <a:ext cx="10668000" cy="453027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263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86787"/>
            <a:ext cx="1066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096" y="2194560"/>
            <a:ext cx="10668000" cy="36576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/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75"/>
              </a:spcBef>
              <a:buNone/>
              <a:defRPr lang="en-US" sz="975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1875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33086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B96F-D874-4306-B3D5-642FFABA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2032-D3E5-46DC-85BB-A42E122C4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1104D-8CC0-468B-9310-06E7FBC9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0231-2A66-419D-BFF5-17D0D868D2BE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80D92-73E7-4AF5-8977-594E50E5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1733-BDB4-4C90-AEB8-D186ABE1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007-B54B-47B3-B219-03314D85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673DC19-951F-CF46-B630-6E5A91CC8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96" y="1242060"/>
            <a:ext cx="10668000" cy="4701540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858155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82079-3E9F-DB4D-803A-47322DBD2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06E3CFA-EF71-0A43-A018-3D0764F68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96" y="1242060"/>
            <a:ext cx="5205984" cy="4701540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5E0D0A-7A00-7C4F-832E-CD82AC7D0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112" y="1242060"/>
            <a:ext cx="5205984" cy="4701540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02567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54758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0233400-604E-C441-814B-9DBEBA50B36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62001" y="1243585"/>
            <a:ext cx="10587567" cy="4511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05264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7"/>
            <a:ext cx="10668000" cy="5937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3"/>
            <a:ext cx="8733693" cy="664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8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EF96F00F-C16E-4646-B326-FF49EF34F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5" cy="2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0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5362"/>
            <a:ext cx="10668000" cy="3924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title or text for title separator 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BA3A6959-A935-A544-B886-9A3DD2B00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1" cy="2736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866F8E-864A-D244-B075-197CC5219772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4105BD-1CC1-3A4E-8B49-B23B458CD9A5}"/>
              </a:ext>
            </a:extLst>
          </p:cNvPr>
          <p:cNvSpPr txBox="1"/>
          <p:nvPr/>
        </p:nvSpPr>
        <p:spPr>
          <a:xfrm>
            <a:off x="11343259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rgbClr val="FFFFFF"/>
                </a:solidFill>
                <a:latin typeface="+mn-lt"/>
              </a:rPr>
              <a:pPr algn="r"/>
              <a:t>‹#›</a:t>
            </a:fld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74947-355F-F340-B901-F46E05D33791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5362"/>
            <a:ext cx="10655808" cy="3924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3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title or text for title separator 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7C80F54-759D-584B-95DF-FA099901A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5" cy="2736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017774-BA1A-EB46-9BEE-362B7FB1B1A7}"/>
              </a:ext>
            </a:extLst>
          </p:cNvPr>
          <p:cNvCxnSpPr>
            <a:cxnSpLocks/>
          </p:cNvCxnSpPr>
          <p:nvPr userDrawn="1"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AA8B69-73C8-4D44-A3D2-FFE3D83A5CF9}"/>
              </a:ext>
            </a:extLst>
          </p:cNvPr>
          <p:cNvSpPr txBox="1"/>
          <p:nvPr userDrawn="1"/>
        </p:nvSpPr>
        <p:spPr>
          <a:xfrm>
            <a:off x="11400967" y="6176963"/>
            <a:ext cx="1298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tx1"/>
                </a:solidFill>
                <a:latin typeface="Franklin Gothic Book" panose="020B0503020102020204" pitchFamily="34" charset="0"/>
              </a:rPr>
              <a:pPr algn="r"/>
              <a:t>‹#›</a:t>
            </a:fld>
            <a:endParaRPr lang="en-US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2E6A5-5603-034C-9D2B-4884CAFCC679}"/>
              </a:ext>
            </a:extLst>
          </p:cNvPr>
          <p:cNvSpPr txBox="1"/>
          <p:nvPr userDrawn="1"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27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868680"/>
            <a:ext cx="10668000" cy="548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" indent="-635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Breaker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C6BFA1D-9F27-244B-AC73-2A779A78B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0" y="459719"/>
            <a:ext cx="2125581" cy="2736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/>
        </p:nvSpPr>
        <p:spPr>
          <a:xfrm>
            <a:off x="11343259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rgbClr val="FFFFFF"/>
                </a:solidFill>
                <a:latin typeface="+mn-lt"/>
              </a:rPr>
              <a:pPr algn="r"/>
              <a:t>‹#›</a:t>
            </a:fld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19C23-681F-3443-81EE-6A8D5F9B2085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39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89389"/>
            <a:ext cx="10692384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194560"/>
            <a:ext cx="10692384" cy="3916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207082"/>
            <a:ext cx="2125585" cy="2736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/>
        </p:nvSpPr>
        <p:spPr>
          <a:xfrm>
            <a:off x="11400967" y="6176963"/>
            <a:ext cx="1298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tx1"/>
                </a:solidFill>
                <a:latin typeface="Franklin Gothic Book" panose="020B0503020102020204" pitchFamily="34" charset="0"/>
              </a:rPr>
              <a:pPr algn="r"/>
              <a:t>‹#›</a:t>
            </a:fld>
            <a:endParaRPr lang="en-US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3135E-2AF9-4882-A9C3-FBAF56AF5EDD}"/>
              </a:ext>
            </a:extLst>
          </p:cNvPr>
          <p:cNvSpPr txBox="1"/>
          <p:nvPr/>
        </p:nvSpPr>
        <p:spPr>
          <a:xfrm>
            <a:off x="9450113" y="6365346"/>
            <a:ext cx="2080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91" r:id="rId3"/>
    <p:sldLayoutId id="2147483692" r:id="rId4"/>
    <p:sldLayoutId id="2147483693" r:id="rId5"/>
    <p:sldLayoutId id="2147483682" r:id="rId6"/>
    <p:sldLayoutId id="2147483686" r:id="rId7"/>
    <p:sldLayoutId id="2147483673" r:id="rId8"/>
    <p:sldLayoutId id="2147483672" r:id="rId9"/>
    <p:sldLayoutId id="2147483688" r:id="rId10"/>
    <p:sldLayoutId id="2147483689" r:id="rId11"/>
    <p:sldLayoutId id="2147483690" r:id="rId12"/>
    <p:sldLayoutId id="2147483697" r:id="rId13"/>
    <p:sldLayoutId id="2147483699" r:id="rId14"/>
    <p:sldLayoutId id="2147483703" r:id="rId15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5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7850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28257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6363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7350" indent="-2809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9462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235200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stem Font Regular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0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1608" userDrawn="1">
          <p15:clr>
            <a:srgbClr val="F26B43"/>
          </p15:clr>
        </p15:guide>
        <p15:guide id="4" orient="horz" pos="1776" userDrawn="1">
          <p15:clr>
            <a:srgbClr val="F26B43"/>
          </p15:clr>
        </p15:guide>
        <p15:guide id="5" orient="horz" pos="3864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tcommission.org/-/media/tjc/documents/accred-and-cert/survey-process-and-survey-activity-guide/2021/2021-all-programs-organization-sa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tcommission.org/resources/patient-safety-topics/suicide-prevention/" TargetMode="External"/><Relationship Id="rId7" Type="http://schemas.openxmlformats.org/officeDocument/2006/relationships/hyperlink" Target="https://www.jointcommission.org/resources/patient-safety-topics/sentinel-event/sentinel-event-alert-newslette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jointcommission.org/resources/news-and-multimedia/newsletters/newsletters/quick-safety/" TargetMode="External"/><Relationship Id="rId5" Type="http://schemas.openxmlformats.org/officeDocument/2006/relationships/hyperlink" Target="https://www.jointcommission.org/resources/patient-safety-topics/workplace-violence-prevention/" TargetMode="External"/><Relationship Id="rId4" Type="http://schemas.openxmlformats.org/officeDocument/2006/relationships/hyperlink" Target="https://www.jointcommission.org/resources/patient-safety-topics/the-physical-environme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tcommission.org/standards/standard-faqs/#f:_FacetManual=[Hospital%20and%20Hospital%20Clin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69AC-6421-8143-9B4E-621F6104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7" y="659914"/>
            <a:ext cx="8205773" cy="2657739"/>
          </a:xfrm>
        </p:spPr>
        <p:txBody>
          <a:bodyPr/>
          <a:lstStyle/>
          <a:p>
            <a:r>
              <a:rPr lang="en-US" sz="6000" dirty="0"/>
              <a:t>Psychiatric Hospital Accreditation</a:t>
            </a:r>
            <a:br>
              <a:rPr lang="en-US" sz="4400" dirty="0"/>
            </a:br>
            <a:r>
              <a:rPr lang="en-US" sz="3600" dirty="0"/>
              <a:t>Survey Preparation Guide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46" y="3540349"/>
            <a:ext cx="2640255" cy="26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E67DE-5086-4D73-B10A-1EFD64D5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4213" y="32389"/>
            <a:ext cx="8441703" cy="954765"/>
          </a:xfrm>
        </p:spPr>
        <p:txBody>
          <a:bodyPr/>
          <a:lstStyle/>
          <a:p>
            <a:pPr algn="ctr"/>
            <a:r>
              <a:rPr lang="en-US" sz="2400" dirty="0"/>
              <a:t>Top 10 Clinical Findings (2019-2020 Survey Events)</a:t>
            </a:r>
          </a:p>
          <a:p>
            <a:endParaRPr lang="en-US" sz="1800" dirty="0"/>
          </a:p>
          <a:p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6CFFC-91B5-4164-81CE-B59F3CF0847F}"/>
              </a:ext>
            </a:extLst>
          </p:cNvPr>
          <p:cNvGrpSpPr/>
          <p:nvPr/>
        </p:nvGrpSpPr>
        <p:grpSpPr>
          <a:xfrm>
            <a:off x="1580924" y="861238"/>
            <a:ext cx="9128523" cy="4889287"/>
            <a:chOff x="-2400" y="1445677"/>
            <a:chExt cx="9128523" cy="42978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E5AF90-B296-4B4B-8E9F-E0E3ECF7D9DB}"/>
                </a:ext>
              </a:extLst>
            </p:cNvPr>
            <p:cNvGrpSpPr/>
            <p:nvPr/>
          </p:nvGrpSpPr>
          <p:grpSpPr>
            <a:xfrm>
              <a:off x="-4" y="1445677"/>
              <a:ext cx="9126127" cy="4297898"/>
              <a:chOff x="-4" y="1445677"/>
              <a:chExt cx="9126127" cy="42978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3D815C0-AEFD-49F9-87FD-B7922DFAD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410" y="1445677"/>
                <a:ext cx="8548713" cy="429789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BB0ED6-1815-49EB-B348-8E9FDC02368C}"/>
                  </a:ext>
                </a:extLst>
              </p:cNvPr>
              <p:cNvSpPr txBox="1"/>
              <p:nvPr/>
            </p:nvSpPr>
            <p:spPr>
              <a:xfrm>
                <a:off x="19051" y="1582988"/>
                <a:ext cx="1480276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PC.01.02.13 EP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FD8831-847C-4918-BADE-B831768CD792}"/>
                  </a:ext>
                </a:extLst>
              </p:cNvPr>
              <p:cNvSpPr txBox="1"/>
              <p:nvPr/>
            </p:nvSpPr>
            <p:spPr>
              <a:xfrm>
                <a:off x="-1" y="1997296"/>
                <a:ext cx="1552575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3C7F70-5CB5-4894-A8DC-1CC68140545B}"/>
                  </a:ext>
                </a:extLst>
              </p:cNvPr>
              <p:cNvSpPr txBox="1"/>
              <p:nvPr/>
            </p:nvSpPr>
            <p:spPr>
              <a:xfrm>
                <a:off x="-2" y="2381625"/>
                <a:ext cx="1552577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NPSG.15.01.01 EP 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D1966E-3EDB-49ED-9D9C-21AD7D12E625}"/>
                  </a:ext>
                </a:extLst>
              </p:cNvPr>
              <p:cNvSpPr txBox="1"/>
              <p:nvPr/>
            </p:nvSpPr>
            <p:spPr>
              <a:xfrm>
                <a:off x="-3" y="2726143"/>
                <a:ext cx="1491563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RC.02.04.01 EP 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EAF682-6D5D-49A7-A32B-0CBC294A9635}"/>
                  </a:ext>
                </a:extLst>
              </p:cNvPr>
              <p:cNvSpPr txBox="1"/>
              <p:nvPr/>
            </p:nvSpPr>
            <p:spPr>
              <a:xfrm>
                <a:off x="-2" y="3112383"/>
                <a:ext cx="1466852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C91F7A-63F1-41B8-B818-B652CBE877F1}"/>
                  </a:ext>
                </a:extLst>
              </p:cNvPr>
              <p:cNvSpPr txBox="1"/>
              <p:nvPr/>
            </p:nvSpPr>
            <p:spPr>
              <a:xfrm>
                <a:off x="-4" y="3511397"/>
                <a:ext cx="1491565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6E9817-9D97-494C-8837-4418513863B7}"/>
                  </a:ext>
                </a:extLst>
              </p:cNvPr>
              <p:cNvSpPr txBox="1"/>
              <p:nvPr/>
            </p:nvSpPr>
            <p:spPr>
              <a:xfrm>
                <a:off x="-3" y="3946260"/>
                <a:ext cx="1466853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PC.02.02.03 EP 11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8D405E-4D48-4A2F-82C4-C10A31BBA8F1}"/>
                  </a:ext>
                </a:extLst>
              </p:cNvPr>
              <p:cNvSpPr txBox="1"/>
              <p:nvPr/>
            </p:nvSpPr>
            <p:spPr>
              <a:xfrm>
                <a:off x="-3" y="4308579"/>
                <a:ext cx="1479009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PC.01.02.13 EP 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1F6773-7276-4C4E-8B24-99D2BACB2F76}"/>
                  </a:ext>
                </a:extLst>
              </p:cNvPr>
              <p:cNvSpPr txBox="1"/>
              <p:nvPr/>
            </p:nvSpPr>
            <p:spPr>
              <a:xfrm>
                <a:off x="7760" y="4675107"/>
                <a:ext cx="1491566" cy="2434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43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2D4F04-BF98-424D-9CD4-48459D74DB3C}"/>
                </a:ext>
              </a:extLst>
            </p:cNvPr>
            <p:cNvSpPr txBox="1"/>
            <p:nvPr/>
          </p:nvSpPr>
          <p:spPr>
            <a:xfrm>
              <a:off x="-2400" y="5088226"/>
              <a:ext cx="1491566" cy="2434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IC.02.01.01 EP 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85A8340-C296-4C78-BFF2-6BAF976BB395}"/>
              </a:ext>
            </a:extLst>
          </p:cNvPr>
          <p:cNvSpPr txBox="1"/>
          <p:nvPr/>
        </p:nvSpPr>
        <p:spPr>
          <a:xfrm>
            <a:off x="2990851" y="5466299"/>
            <a:ext cx="395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EC05E0-5A2D-4AD9-B76D-F201857EF8A2}"/>
              </a:ext>
            </a:extLst>
          </p:cNvPr>
          <p:cNvSpPr txBox="1"/>
          <p:nvPr/>
        </p:nvSpPr>
        <p:spPr>
          <a:xfrm>
            <a:off x="3695309" y="5483869"/>
            <a:ext cx="395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94128-AF11-4D7D-A7AE-B9B8DEF69C54}"/>
              </a:ext>
            </a:extLst>
          </p:cNvPr>
          <p:cNvSpPr txBox="1"/>
          <p:nvPr/>
        </p:nvSpPr>
        <p:spPr>
          <a:xfrm>
            <a:off x="5117753" y="5480477"/>
            <a:ext cx="395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877E34-5624-430C-B90A-CA8D23CAA35E}"/>
              </a:ext>
            </a:extLst>
          </p:cNvPr>
          <p:cNvSpPr txBox="1"/>
          <p:nvPr/>
        </p:nvSpPr>
        <p:spPr>
          <a:xfrm>
            <a:off x="4362834" y="5473527"/>
            <a:ext cx="395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ACA286-3490-4DB2-8363-D4D5AC85258A}"/>
              </a:ext>
            </a:extLst>
          </p:cNvPr>
          <p:cNvSpPr txBox="1"/>
          <p:nvPr/>
        </p:nvSpPr>
        <p:spPr>
          <a:xfrm>
            <a:off x="10185980" y="5480477"/>
            <a:ext cx="462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377924-2184-4EDA-90EC-45CAF2CA795C}"/>
              </a:ext>
            </a:extLst>
          </p:cNvPr>
          <p:cNvSpPr txBox="1"/>
          <p:nvPr/>
        </p:nvSpPr>
        <p:spPr>
          <a:xfrm>
            <a:off x="4219339" y="5835231"/>
            <a:ext cx="57626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Number of Requirements for Improvements (RFIs)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B2E7C-27E1-4775-B36A-362ACBEB3C7A}"/>
              </a:ext>
            </a:extLst>
          </p:cNvPr>
          <p:cNvGrpSpPr/>
          <p:nvPr/>
        </p:nvGrpSpPr>
        <p:grpSpPr>
          <a:xfrm>
            <a:off x="3055548" y="5450811"/>
            <a:ext cx="6869043" cy="306665"/>
            <a:chOff x="1588920" y="5450810"/>
            <a:chExt cx="6869043" cy="306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6F5700-A621-4229-80E1-EC189C404D6D}"/>
                </a:ext>
              </a:extLst>
            </p:cNvPr>
            <p:cNvSpPr txBox="1"/>
            <p:nvPr/>
          </p:nvSpPr>
          <p:spPr>
            <a:xfrm>
              <a:off x="4348671" y="5473525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EC2462-755B-4056-9D73-6D473559477C}"/>
                </a:ext>
              </a:extLst>
            </p:cNvPr>
            <p:cNvSpPr txBox="1"/>
            <p:nvPr/>
          </p:nvSpPr>
          <p:spPr>
            <a:xfrm>
              <a:off x="5091185" y="5480476"/>
              <a:ext cx="4629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B4F041-1A54-4255-96F6-C8ADA98AE611}"/>
                </a:ext>
              </a:extLst>
            </p:cNvPr>
            <p:cNvSpPr txBox="1"/>
            <p:nvPr/>
          </p:nvSpPr>
          <p:spPr>
            <a:xfrm>
              <a:off x="5853720" y="5473526"/>
              <a:ext cx="5031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0E63D-8FCE-4830-9707-5D368A7DA93A}"/>
                </a:ext>
              </a:extLst>
            </p:cNvPr>
            <p:cNvSpPr txBox="1"/>
            <p:nvPr/>
          </p:nvSpPr>
          <p:spPr>
            <a:xfrm>
              <a:off x="6526035" y="5466576"/>
              <a:ext cx="4431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140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FE322-A3C0-4E57-B8BF-4AD9F688E731}"/>
                </a:ext>
              </a:extLst>
            </p:cNvPr>
            <p:cNvSpPr txBox="1"/>
            <p:nvPr/>
          </p:nvSpPr>
          <p:spPr>
            <a:xfrm>
              <a:off x="7338449" y="5477231"/>
              <a:ext cx="4629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0F6ED4-3420-469D-BE20-FE40324D11CF}"/>
                </a:ext>
              </a:extLst>
            </p:cNvPr>
            <p:cNvSpPr txBox="1"/>
            <p:nvPr/>
          </p:nvSpPr>
          <p:spPr>
            <a:xfrm>
              <a:off x="7990884" y="5466576"/>
              <a:ext cx="4670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180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30951B-05AD-40EE-902E-6F68BFA9E38F}"/>
                </a:ext>
              </a:extLst>
            </p:cNvPr>
            <p:cNvSpPr txBox="1"/>
            <p:nvPr/>
          </p:nvSpPr>
          <p:spPr>
            <a:xfrm>
              <a:off x="1588920" y="5450810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2F9EA5-C6EF-481E-BD1C-B5EC9ABBC351}"/>
                </a:ext>
              </a:extLst>
            </p:cNvPr>
            <p:cNvSpPr txBox="1"/>
            <p:nvPr/>
          </p:nvSpPr>
          <p:spPr>
            <a:xfrm>
              <a:off x="2293378" y="5468380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1CD7A2-A604-4F6E-8892-560BC79F1A2B}"/>
                </a:ext>
              </a:extLst>
            </p:cNvPr>
            <p:cNvSpPr txBox="1"/>
            <p:nvPr/>
          </p:nvSpPr>
          <p:spPr>
            <a:xfrm>
              <a:off x="3686501" y="5455860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5CA9A0-BC10-42A1-9EB5-1AABCB45FF48}"/>
                </a:ext>
              </a:extLst>
            </p:cNvPr>
            <p:cNvSpPr txBox="1"/>
            <p:nvPr/>
          </p:nvSpPr>
          <p:spPr>
            <a:xfrm>
              <a:off x="2960903" y="5458038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84144D-F4B2-41BA-8208-203E6315F725}"/>
              </a:ext>
            </a:extLst>
          </p:cNvPr>
          <p:cNvSpPr txBox="1"/>
          <p:nvPr/>
        </p:nvSpPr>
        <p:spPr>
          <a:xfrm>
            <a:off x="4090773" y="5000250"/>
            <a:ext cx="175909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Infection Control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B9DE34-9D81-44BA-B7A4-5050A6B1B104}"/>
              </a:ext>
            </a:extLst>
          </p:cNvPr>
          <p:cNvSpPr txBox="1"/>
          <p:nvPr/>
        </p:nvSpPr>
        <p:spPr>
          <a:xfrm>
            <a:off x="4172818" y="3638908"/>
            <a:ext cx="23560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Food/Nutrition Storage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794575-0F94-4DA6-9ECE-9ACB475BD623}"/>
              </a:ext>
            </a:extLst>
          </p:cNvPr>
          <p:cNvSpPr txBox="1"/>
          <p:nvPr/>
        </p:nvSpPr>
        <p:spPr>
          <a:xfrm>
            <a:off x="7100651" y="1902531"/>
            <a:ext cx="24144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Suicide Risk Assessment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100F2B-1813-4E4F-BF53-F396A3A50A12}"/>
              </a:ext>
            </a:extLst>
          </p:cNvPr>
          <p:cNvSpPr txBox="1"/>
          <p:nvPr/>
        </p:nvSpPr>
        <p:spPr>
          <a:xfrm>
            <a:off x="7501520" y="1038528"/>
            <a:ext cx="23075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Psychiatric Evaluation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D790AD-51AA-43AD-B7E4-7E9C749FD6FE}"/>
              </a:ext>
            </a:extLst>
          </p:cNvPr>
          <p:cNvSpPr txBox="1"/>
          <p:nvPr/>
        </p:nvSpPr>
        <p:spPr>
          <a:xfrm>
            <a:off x="7823519" y="1465319"/>
            <a:ext cx="1768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AD1EF8-EF16-4760-9766-1A0966F6F7E1}"/>
              </a:ext>
            </a:extLst>
          </p:cNvPr>
          <p:cNvSpPr txBox="1"/>
          <p:nvPr/>
        </p:nvSpPr>
        <p:spPr>
          <a:xfrm>
            <a:off x="6785040" y="2317895"/>
            <a:ext cx="20769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Discharge Summary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5B05A-6CB4-4E9D-A0BD-CF6C908E3E3F}"/>
              </a:ext>
            </a:extLst>
          </p:cNvPr>
          <p:cNvSpPr txBox="1"/>
          <p:nvPr/>
        </p:nvSpPr>
        <p:spPr>
          <a:xfrm>
            <a:off x="5803202" y="2768573"/>
            <a:ext cx="1768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F399F8-62DD-485F-A26A-3F6047035D63}"/>
              </a:ext>
            </a:extLst>
          </p:cNvPr>
          <p:cNvSpPr txBox="1"/>
          <p:nvPr/>
        </p:nvSpPr>
        <p:spPr>
          <a:xfrm>
            <a:off x="5085017" y="3231778"/>
            <a:ext cx="1768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7F5153-6052-46F2-A534-A211BDEAFC45}"/>
              </a:ext>
            </a:extLst>
          </p:cNvPr>
          <p:cNvSpPr txBox="1"/>
          <p:nvPr/>
        </p:nvSpPr>
        <p:spPr>
          <a:xfrm>
            <a:off x="3966722" y="4080211"/>
            <a:ext cx="198339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Neurological Exam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54F7D1-8691-47F1-A0AE-E5C7B7432CAE}"/>
              </a:ext>
            </a:extLst>
          </p:cNvPr>
          <p:cNvSpPr txBox="1"/>
          <p:nvPr/>
        </p:nvSpPr>
        <p:spPr>
          <a:xfrm>
            <a:off x="3873776" y="4579607"/>
            <a:ext cx="221913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41275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E67DE-5086-4D73-B10A-1EFD64D5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4625" y="31491"/>
            <a:ext cx="8735887" cy="983820"/>
          </a:xfrm>
        </p:spPr>
        <p:txBody>
          <a:bodyPr/>
          <a:lstStyle/>
          <a:p>
            <a:pPr algn="ctr"/>
            <a:r>
              <a:rPr lang="en-US" sz="2400" dirty="0"/>
              <a:t>Top 10 </a:t>
            </a:r>
            <a:r>
              <a:rPr lang="en-US" sz="2400" dirty="0">
                <a:solidFill>
                  <a:srgbClr val="1F336B"/>
                </a:solidFill>
              </a:rPr>
              <a:t>Environment of Care/Life Safety Code Findings </a:t>
            </a:r>
          </a:p>
          <a:p>
            <a:pPr algn="ctr"/>
            <a:r>
              <a:rPr lang="en-US" sz="2400" dirty="0"/>
              <a:t>(2019-2020 Survey Events)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377924-2184-4EDA-90EC-45CAF2CA795C}"/>
              </a:ext>
            </a:extLst>
          </p:cNvPr>
          <p:cNvSpPr txBox="1"/>
          <p:nvPr/>
        </p:nvSpPr>
        <p:spPr>
          <a:xfrm>
            <a:off x="4056571" y="5753329"/>
            <a:ext cx="57626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Number of Requirements for Improvements (RFIs)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B2E7C-27E1-4775-B36A-362ACBEB3C7A}"/>
              </a:ext>
            </a:extLst>
          </p:cNvPr>
          <p:cNvGrpSpPr/>
          <p:nvPr/>
        </p:nvGrpSpPr>
        <p:grpSpPr>
          <a:xfrm>
            <a:off x="3037416" y="5325486"/>
            <a:ext cx="7556490" cy="306541"/>
            <a:chOff x="1698183" y="5476593"/>
            <a:chExt cx="7556490" cy="3065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6F5700-A621-4229-80E1-EC189C404D6D}"/>
                </a:ext>
              </a:extLst>
            </p:cNvPr>
            <p:cNvSpPr txBox="1"/>
            <p:nvPr/>
          </p:nvSpPr>
          <p:spPr>
            <a:xfrm>
              <a:off x="4907995" y="5505462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EC2462-755B-4056-9D73-6D473559477C}"/>
                </a:ext>
              </a:extLst>
            </p:cNvPr>
            <p:cNvSpPr txBox="1"/>
            <p:nvPr/>
          </p:nvSpPr>
          <p:spPr>
            <a:xfrm>
              <a:off x="5598650" y="5506133"/>
              <a:ext cx="4629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B4F041-1A54-4255-96F6-C8ADA98AE611}"/>
                </a:ext>
              </a:extLst>
            </p:cNvPr>
            <p:cNvSpPr txBox="1"/>
            <p:nvPr/>
          </p:nvSpPr>
          <p:spPr>
            <a:xfrm>
              <a:off x="6466145" y="5506134"/>
              <a:ext cx="5031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0E63D-8FCE-4830-9707-5D368A7DA93A}"/>
                </a:ext>
              </a:extLst>
            </p:cNvPr>
            <p:cNvSpPr txBox="1"/>
            <p:nvPr/>
          </p:nvSpPr>
          <p:spPr>
            <a:xfrm>
              <a:off x="7264506" y="5480476"/>
              <a:ext cx="4431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140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4FE322-A3C0-4E57-B8BF-4AD9F688E731}"/>
                </a:ext>
              </a:extLst>
            </p:cNvPr>
            <p:cNvSpPr txBox="1"/>
            <p:nvPr/>
          </p:nvSpPr>
          <p:spPr>
            <a:xfrm>
              <a:off x="8053779" y="5506135"/>
              <a:ext cx="4629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0F6ED4-3420-469D-BE20-FE40324D11CF}"/>
                </a:ext>
              </a:extLst>
            </p:cNvPr>
            <p:cNvSpPr txBox="1"/>
            <p:nvPr/>
          </p:nvSpPr>
          <p:spPr>
            <a:xfrm>
              <a:off x="8787594" y="5476594"/>
              <a:ext cx="4670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180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30951B-05AD-40EE-902E-6F68BFA9E38F}"/>
                </a:ext>
              </a:extLst>
            </p:cNvPr>
            <p:cNvSpPr txBox="1"/>
            <p:nvPr/>
          </p:nvSpPr>
          <p:spPr>
            <a:xfrm>
              <a:off x="1698183" y="5503035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2F9EA5-C6EF-481E-BD1C-B5EC9ABBC351}"/>
                </a:ext>
              </a:extLst>
            </p:cNvPr>
            <p:cNvSpPr txBox="1"/>
            <p:nvPr/>
          </p:nvSpPr>
          <p:spPr>
            <a:xfrm>
              <a:off x="2471992" y="5476593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1CD7A2-A604-4F6E-8892-560BC79F1A2B}"/>
                </a:ext>
              </a:extLst>
            </p:cNvPr>
            <p:cNvSpPr txBox="1"/>
            <p:nvPr/>
          </p:nvSpPr>
          <p:spPr>
            <a:xfrm>
              <a:off x="4103821" y="5505461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5CA9A0-BC10-42A1-9EB5-1AABCB45FF48}"/>
                </a:ext>
              </a:extLst>
            </p:cNvPr>
            <p:cNvSpPr txBox="1"/>
            <p:nvPr/>
          </p:nvSpPr>
          <p:spPr>
            <a:xfrm>
              <a:off x="3284702" y="5476593"/>
              <a:ext cx="3954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3DE42F-0D08-4B33-97AD-905ABB5AEB3F}"/>
              </a:ext>
            </a:extLst>
          </p:cNvPr>
          <p:cNvGrpSpPr/>
          <p:nvPr/>
        </p:nvGrpSpPr>
        <p:grpSpPr>
          <a:xfrm>
            <a:off x="1561117" y="1033879"/>
            <a:ext cx="8914913" cy="5058004"/>
            <a:chOff x="37116" y="1431796"/>
            <a:chExt cx="8914913" cy="41596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883339-51A8-472C-8FDB-0B280782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217" y="1431796"/>
              <a:ext cx="8190812" cy="415969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C7F70-5CB5-4894-A8DC-1CC68140545B}"/>
                </a:ext>
              </a:extLst>
            </p:cNvPr>
            <p:cNvSpPr txBox="1"/>
            <p:nvPr/>
          </p:nvSpPr>
          <p:spPr>
            <a:xfrm>
              <a:off x="50005" y="1558451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EC.02.06.01 EP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9B545A-6EE5-45AD-8FB2-74EA8FA93B34}"/>
                </a:ext>
              </a:extLst>
            </p:cNvPr>
            <p:cNvSpPr txBox="1"/>
            <p:nvPr/>
          </p:nvSpPr>
          <p:spPr>
            <a:xfrm>
              <a:off x="37118" y="1975292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LS.02.01.35 EP 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133412-CE51-4514-BFA5-690C306671BF}"/>
                </a:ext>
              </a:extLst>
            </p:cNvPr>
            <p:cNvSpPr txBox="1"/>
            <p:nvPr/>
          </p:nvSpPr>
          <p:spPr>
            <a:xfrm>
              <a:off x="37119" y="2346631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EC.02.05.01 EP 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0CE3B2-F31F-4D83-B940-4BDB0EA3C5C3}"/>
                </a:ext>
              </a:extLst>
            </p:cNvPr>
            <p:cNvSpPr txBox="1"/>
            <p:nvPr/>
          </p:nvSpPr>
          <p:spPr>
            <a:xfrm>
              <a:off x="37117" y="2726506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EC.02.05.05 EP 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4E4896-F48B-48C8-B328-BFFA03B1C6FB}"/>
                </a:ext>
              </a:extLst>
            </p:cNvPr>
            <p:cNvSpPr txBox="1"/>
            <p:nvPr/>
          </p:nvSpPr>
          <p:spPr>
            <a:xfrm>
              <a:off x="37116" y="3061597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LS.02.01.10 EP 14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0A39EF-C526-4555-9A1F-4803C409180B}"/>
                </a:ext>
              </a:extLst>
            </p:cNvPr>
            <p:cNvSpPr txBox="1"/>
            <p:nvPr/>
          </p:nvSpPr>
          <p:spPr>
            <a:xfrm>
              <a:off x="50006" y="3453795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LS.02.01.35 EP 14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2F6B9D-9CD9-42D5-B6CB-1C7BD070CB63}"/>
                </a:ext>
              </a:extLst>
            </p:cNvPr>
            <p:cNvSpPr txBox="1"/>
            <p:nvPr/>
          </p:nvSpPr>
          <p:spPr>
            <a:xfrm>
              <a:off x="50006" y="3847570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LS.02.01.10 EP 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9C79D3-5D17-4A45-9336-EF692EFDE655}"/>
                </a:ext>
              </a:extLst>
            </p:cNvPr>
            <p:cNvSpPr txBox="1"/>
            <p:nvPr/>
          </p:nvSpPr>
          <p:spPr>
            <a:xfrm>
              <a:off x="50005" y="4205009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EC.02.02.01 EP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3AE34B-FD44-4B86-80A0-073624592CFF}"/>
                </a:ext>
              </a:extLst>
            </p:cNvPr>
            <p:cNvSpPr txBox="1"/>
            <p:nvPr/>
          </p:nvSpPr>
          <p:spPr>
            <a:xfrm>
              <a:off x="50005" y="4554330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LS.02.01.35 EP 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C6F32F-95DD-4791-AA59-E0615FCDB4EA}"/>
                </a:ext>
              </a:extLst>
            </p:cNvPr>
            <p:cNvSpPr txBox="1"/>
            <p:nvPr/>
          </p:nvSpPr>
          <p:spPr>
            <a:xfrm>
              <a:off x="50005" y="4934412"/>
              <a:ext cx="1552577" cy="2278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EC.02.03.05 EP 28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F0C802A-53E5-44F5-ABC1-AF8F842FEDB8}"/>
              </a:ext>
            </a:extLst>
          </p:cNvPr>
          <p:cNvSpPr txBox="1"/>
          <p:nvPr/>
        </p:nvSpPr>
        <p:spPr>
          <a:xfrm>
            <a:off x="7400854" y="1219590"/>
            <a:ext cx="20727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Safe Environment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618A3-4E1D-4A0F-B06F-0C3D05727F59}"/>
              </a:ext>
            </a:extLst>
          </p:cNvPr>
          <p:cNvGrpSpPr/>
          <p:nvPr/>
        </p:nvGrpSpPr>
        <p:grpSpPr>
          <a:xfrm>
            <a:off x="3094548" y="5750573"/>
            <a:ext cx="7573453" cy="317125"/>
            <a:chOff x="1588920" y="5450810"/>
            <a:chExt cx="6869043" cy="23445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E5D0AE-C273-450E-B874-658C050B7474}"/>
                </a:ext>
              </a:extLst>
            </p:cNvPr>
            <p:cNvSpPr txBox="1"/>
            <p:nvPr/>
          </p:nvSpPr>
          <p:spPr>
            <a:xfrm>
              <a:off x="4348671" y="5473525"/>
              <a:ext cx="395465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D35F11B-04B4-4A8A-870B-AB3AFBC3006D}"/>
                </a:ext>
              </a:extLst>
            </p:cNvPr>
            <p:cNvSpPr txBox="1"/>
            <p:nvPr/>
          </p:nvSpPr>
          <p:spPr>
            <a:xfrm>
              <a:off x="5091185" y="5480476"/>
              <a:ext cx="462971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96BAF6-26D9-4900-A800-201A8F6333F2}"/>
                </a:ext>
              </a:extLst>
            </p:cNvPr>
            <p:cNvSpPr txBox="1"/>
            <p:nvPr/>
          </p:nvSpPr>
          <p:spPr>
            <a:xfrm>
              <a:off x="5853720" y="5473526"/>
              <a:ext cx="503171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A4875F-93C0-4D02-86B0-13F0AD8A2FE5}"/>
                </a:ext>
              </a:extLst>
            </p:cNvPr>
            <p:cNvSpPr txBox="1"/>
            <p:nvPr/>
          </p:nvSpPr>
          <p:spPr>
            <a:xfrm>
              <a:off x="6526035" y="5466576"/>
              <a:ext cx="443196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140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50E01C-A60B-4723-9187-7E8F065AA637}"/>
                </a:ext>
              </a:extLst>
            </p:cNvPr>
            <p:cNvSpPr txBox="1"/>
            <p:nvPr/>
          </p:nvSpPr>
          <p:spPr>
            <a:xfrm>
              <a:off x="7338449" y="5477231"/>
              <a:ext cx="462971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160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CFF40E-B078-4AD8-99B7-8298A815BADE}"/>
                </a:ext>
              </a:extLst>
            </p:cNvPr>
            <p:cNvSpPr txBox="1"/>
            <p:nvPr/>
          </p:nvSpPr>
          <p:spPr>
            <a:xfrm>
              <a:off x="7990884" y="5466576"/>
              <a:ext cx="467079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180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BC91AB-6AB0-405A-89C3-E4A6C8A5C6D1}"/>
                </a:ext>
              </a:extLst>
            </p:cNvPr>
            <p:cNvSpPr txBox="1"/>
            <p:nvPr/>
          </p:nvSpPr>
          <p:spPr>
            <a:xfrm>
              <a:off x="1588920" y="5450810"/>
              <a:ext cx="395465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29C263-C9AD-4207-9673-6273F79DBBCC}"/>
                </a:ext>
              </a:extLst>
            </p:cNvPr>
            <p:cNvSpPr txBox="1"/>
            <p:nvPr/>
          </p:nvSpPr>
          <p:spPr>
            <a:xfrm>
              <a:off x="2293378" y="5468380"/>
              <a:ext cx="395465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8E05522-05F5-43A5-9A71-A31AFC110C82}"/>
                </a:ext>
              </a:extLst>
            </p:cNvPr>
            <p:cNvSpPr txBox="1"/>
            <p:nvPr/>
          </p:nvSpPr>
          <p:spPr>
            <a:xfrm>
              <a:off x="3686501" y="5455860"/>
              <a:ext cx="395465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8CF2F5-8B98-4E6B-BF64-EB1C1A28D6BC}"/>
                </a:ext>
              </a:extLst>
            </p:cNvPr>
            <p:cNvSpPr txBox="1"/>
            <p:nvPr/>
          </p:nvSpPr>
          <p:spPr>
            <a:xfrm>
              <a:off x="2960903" y="5458038"/>
              <a:ext cx="395465" cy="204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40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715FAD1-71BB-4BAF-A6E9-F02AA43A0775}"/>
              </a:ext>
            </a:extLst>
          </p:cNvPr>
          <p:cNvSpPr txBox="1"/>
          <p:nvPr/>
        </p:nvSpPr>
        <p:spPr>
          <a:xfrm>
            <a:off x="5647655" y="1659886"/>
            <a:ext cx="301799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Sprinkler System as Support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E1422D-E024-4B31-BB26-9B918F0E4AA1}"/>
              </a:ext>
            </a:extLst>
          </p:cNvPr>
          <p:cNvSpPr txBox="1"/>
          <p:nvPr/>
        </p:nvSpPr>
        <p:spPr>
          <a:xfrm>
            <a:off x="3761381" y="6188941"/>
            <a:ext cx="57626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Number of Requirements for Improvements (RFIs)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1A6D95-3521-43B7-8415-FB56A1FAF8DD}"/>
              </a:ext>
            </a:extLst>
          </p:cNvPr>
          <p:cNvSpPr txBox="1"/>
          <p:nvPr/>
        </p:nvSpPr>
        <p:spPr>
          <a:xfrm>
            <a:off x="3871247" y="2605072"/>
            <a:ext cx="406661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Systems; Inspect, Test &amp; Maintain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F8A3FB-2CEC-49BE-A979-FD1589488699}"/>
              </a:ext>
            </a:extLst>
          </p:cNvPr>
          <p:cNvSpPr txBox="1"/>
          <p:nvPr/>
        </p:nvSpPr>
        <p:spPr>
          <a:xfrm>
            <a:off x="5684677" y="2134394"/>
            <a:ext cx="257272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 Labeling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ABAED8-E681-436F-8B08-9A9D90BF7118}"/>
              </a:ext>
            </a:extLst>
          </p:cNvPr>
          <p:cNvSpPr txBox="1"/>
          <p:nvPr/>
        </p:nvSpPr>
        <p:spPr>
          <a:xfrm>
            <a:off x="5838520" y="3060112"/>
            <a:ext cx="155257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Fire Protection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DE46B4-DC66-4BEE-B698-9DF57FD84839}"/>
              </a:ext>
            </a:extLst>
          </p:cNvPr>
          <p:cNvSpPr txBox="1"/>
          <p:nvPr/>
        </p:nvSpPr>
        <p:spPr>
          <a:xfrm>
            <a:off x="5012290" y="3501016"/>
            <a:ext cx="189053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Extinguishing Fire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F9BE69-684B-4C5A-8F87-412D050CC0C2}"/>
              </a:ext>
            </a:extLst>
          </p:cNvPr>
          <p:cNvSpPr txBox="1"/>
          <p:nvPr/>
        </p:nvSpPr>
        <p:spPr>
          <a:xfrm>
            <a:off x="5578253" y="3915958"/>
            <a:ext cx="119468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Fire Doors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AE6119-4A2C-4249-9EE0-29A3CA50B955}"/>
              </a:ext>
            </a:extLst>
          </p:cNvPr>
          <p:cNvSpPr txBox="1"/>
          <p:nvPr/>
        </p:nvSpPr>
        <p:spPr>
          <a:xfrm>
            <a:off x="5012289" y="4387490"/>
            <a:ext cx="177149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Hazardous Waste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0F0A0C-43FF-42F5-923D-7D8723E5329A}"/>
              </a:ext>
            </a:extLst>
          </p:cNvPr>
          <p:cNvSpPr txBox="1"/>
          <p:nvPr/>
        </p:nvSpPr>
        <p:spPr>
          <a:xfrm>
            <a:off x="5589100" y="4861054"/>
            <a:ext cx="1162350" cy="337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Sprinklers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55B442-9D9B-4195-BFE0-365460561625}"/>
              </a:ext>
            </a:extLst>
          </p:cNvPr>
          <p:cNvSpPr txBox="1"/>
          <p:nvPr/>
        </p:nvSpPr>
        <p:spPr>
          <a:xfrm>
            <a:off x="3409951" y="5332936"/>
            <a:ext cx="316056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Documentation of Alarm Testing</a:t>
            </a:r>
          </a:p>
        </p:txBody>
      </p:sp>
    </p:spTree>
    <p:extLst>
      <p:ext uri="{BB962C8B-B14F-4D97-AF65-F5344CB8AC3E}">
        <p14:creationId xmlns:p14="http://schemas.microsoft.com/office/powerpoint/2010/main" val="379976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E67DE-5086-4D73-B10A-1EFD64D5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9114" y="43041"/>
            <a:ext cx="8205324" cy="923951"/>
          </a:xfrm>
        </p:spPr>
        <p:txBody>
          <a:bodyPr/>
          <a:lstStyle/>
          <a:p>
            <a:pPr algn="ctr"/>
            <a:r>
              <a:rPr lang="en-US" sz="2400" dirty="0"/>
              <a:t>Top 10 Highest Risk Findings (SAFER Moderate / Pattern or Greater)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2D1954-EAB2-40EC-A5A5-A17D74801A8E}"/>
              </a:ext>
            </a:extLst>
          </p:cNvPr>
          <p:cNvSpPr/>
          <p:nvPr/>
        </p:nvSpPr>
        <p:spPr>
          <a:xfrm>
            <a:off x="1786393" y="2425149"/>
            <a:ext cx="702232" cy="36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AB3D50-7956-4057-BD8E-F431369D6C06}"/>
              </a:ext>
            </a:extLst>
          </p:cNvPr>
          <p:cNvSpPr txBox="1"/>
          <p:nvPr/>
        </p:nvSpPr>
        <p:spPr>
          <a:xfrm>
            <a:off x="7116424" y="3299443"/>
            <a:ext cx="27840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Safe Environment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7AF100-96C3-4D01-824A-D9DFCBF1FB6C}"/>
              </a:ext>
            </a:extLst>
          </p:cNvPr>
          <p:cNvSpPr txBox="1"/>
          <p:nvPr/>
        </p:nvSpPr>
        <p:spPr>
          <a:xfrm>
            <a:off x="6125423" y="3686205"/>
            <a:ext cx="195731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Extinguishing Fire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219A72-7653-40A1-AA84-1B4BEF318D08}"/>
              </a:ext>
            </a:extLst>
          </p:cNvPr>
          <p:cNvSpPr txBox="1"/>
          <p:nvPr/>
        </p:nvSpPr>
        <p:spPr>
          <a:xfrm>
            <a:off x="3499703" y="4479529"/>
            <a:ext cx="406728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Systems; Inspect, Test &amp; Maintain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F6773-C217-49B2-AE03-431949FC6A77}"/>
              </a:ext>
            </a:extLst>
          </p:cNvPr>
          <p:cNvSpPr txBox="1"/>
          <p:nvPr/>
        </p:nvSpPr>
        <p:spPr>
          <a:xfrm>
            <a:off x="6948487" y="2530064"/>
            <a:ext cx="24923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Suicide Risk Assessment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F0B91B-CCC6-4E68-99E3-D3806C58C0BB}"/>
              </a:ext>
            </a:extLst>
          </p:cNvPr>
          <p:cNvSpPr txBox="1"/>
          <p:nvPr/>
        </p:nvSpPr>
        <p:spPr>
          <a:xfrm>
            <a:off x="5231296" y="4078761"/>
            <a:ext cx="257272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 Labeling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A0722-50EF-4380-9D39-C03088A89ECF}"/>
              </a:ext>
            </a:extLst>
          </p:cNvPr>
          <p:cNvSpPr txBox="1"/>
          <p:nvPr/>
        </p:nvSpPr>
        <p:spPr>
          <a:xfrm>
            <a:off x="5319712" y="5254355"/>
            <a:ext cx="155257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Fire Protection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03C109-C5F1-42B0-8986-C041C19BEC32}"/>
              </a:ext>
            </a:extLst>
          </p:cNvPr>
          <p:cNvSpPr txBox="1"/>
          <p:nvPr/>
        </p:nvSpPr>
        <p:spPr>
          <a:xfrm>
            <a:off x="7452783" y="1747425"/>
            <a:ext cx="23075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Psychiatric Evaluation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15BF95-FBDD-4241-BD4D-63960EC64A1A}"/>
              </a:ext>
            </a:extLst>
          </p:cNvPr>
          <p:cNvSpPr txBox="1"/>
          <p:nvPr/>
        </p:nvSpPr>
        <p:spPr>
          <a:xfrm>
            <a:off x="7566992" y="2132114"/>
            <a:ext cx="1768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CAADEC-CC05-4771-983E-35C837D2B8E3}"/>
              </a:ext>
            </a:extLst>
          </p:cNvPr>
          <p:cNvSpPr txBox="1"/>
          <p:nvPr/>
        </p:nvSpPr>
        <p:spPr>
          <a:xfrm>
            <a:off x="6872289" y="2913283"/>
            <a:ext cx="20769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Discharge Summary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3022C8-44B4-4CB0-A09A-EAE1F9FE2185}"/>
              </a:ext>
            </a:extLst>
          </p:cNvPr>
          <p:cNvSpPr txBox="1"/>
          <p:nvPr/>
        </p:nvSpPr>
        <p:spPr>
          <a:xfrm>
            <a:off x="5566005" y="4870178"/>
            <a:ext cx="18266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598E958-B57E-4EF1-9CA9-B3DB92A2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59" y="1756462"/>
            <a:ext cx="4105948" cy="3667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9E25B0-0DE2-4FF7-A6C8-40E5ED890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115" y="1852471"/>
            <a:ext cx="4331951" cy="335626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82E4445-75D5-473B-ADA2-2ED8EF693731}"/>
              </a:ext>
            </a:extLst>
          </p:cNvPr>
          <p:cNvSpPr txBox="1"/>
          <p:nvPr/>
        </p:nvSpPr>
        <p:spPr>
          <a:xfrm>
            <a:off x="7551713" y="1541562"/>
            <a:ext cx="20727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255018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12610-48FB-DD4E-B4A9-B095B435D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Compliance Strategies for Frequently Cited Standards</a:t>
            </a:r>
          </a:p>
        </p:txBody>
      </p:sp>
    </p:spTree>
    <p:extLst>
      <p:ext uri="{BB962C8B-B14F-4D97-AF65-F5344CB8AC3E}">
        <p14:creationId xmlns:p14="http://schemas.microsoft.com/office/powerpoint/2010/main" val="87580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0CA-1B00-4AA6-8289-629EFBF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019288" cy="961582"/>
          </a:xfrm>
        </p:spPr>
        <p:txBody>
          <a:bodyPr/>
          <a:lstStyle/>
          <a:p>
            <a:r>
              <a:rPr lang="en-US" sz="2400" dirty="0"/>
              <a:t>Psychiatric Evaluation (PC.01.02.13, EP 2)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5" y="1504950"/>
            <a:ext cx="7886700" cy="43624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No documented estimate of intellectual functioning, memory functioning, and orientation with documentation of supporting information in admission assessment</a:t>
            </a:r>
          </a:p>
          <a:p>
            <a:pPr lvl="1"/>
            <a:r>
              <a:rPr lang="en-US" dirty="0">
                <a:latin typeface="+mn-lt"/>
              </a:rPr>
              <a:t>Mental Status Exam as part of the Admission Psychiatric Evaluation did not document the patient’s behaviors used to conclude judgement and insight </a:t>
            </a:r>
          </a:p>
          <a:p>
            <a:pPr lvl="1"/>
            <a:r>
              <a:rPr lang="en-US" dirty="0">
                <a:latin typeface="+mn-lt"/>
              </a:rPr>
              <a:t>Patient strengths and weaknesses in the psychiatric assessment were described in overly generalized terms that were not sufficiently descriptive for treatment plan use</a:t>
            </a:r>
          </a:p>
          <a:p>
            <a:pPr lvl="1"/>
            <a:r>
              <a:rPr lang="en-US" dirty="0">
                <a:latin typeface="+mn-lt"/>
              </a:rPr>
              <a:t>No supporting evidence for the documented degree of cognitive impairment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3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602AB-8756-4CA0-8A74-82735BFA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526" y="1353906"/>
            <a:ext cx="8125421" cy="4703829"/>
          </a:xfrm>
        </p:spPr>
        <p:txBody>
          <a:bodyPr anchor="t">
            <a:normAutofit lnSpcReduction="10000"/>
          </a:bodyPr>
          <a:lstStyle/>
          <a:p>
            <a:r>
              <a:rPr lang="en-US" sz="2200" dirty="0">
                <a:latin typeface="+mn-lt"/>
              </a:rPr>
              <a:t>Document reason for admission as stated by patient and/or family </a:t>
            </a:r>
          </a:p>
          <a:p>
            <a:r>
              <a:rPr lang="en-US" sz="2200" dirty="0">
                <a:latin typeface="+mn-lt"/>
              </a:rPr>
              <a:t>Do not be vague!  Record “who” “what” “where” “when” “why”</a:t>
            </a:r>
          </a:p>
          <a:p>
            <a:r>
              <a:rPr lang="en-US" sz="2200" dirty="0">
                <a:latin typeface="+mn-lt"/>
              </a:rPr>
              <a:t>Psychiatric Evaluation </a:t>
            </a:r>
          </a:p>
          <a:p>
            <a:pPr lvl="1"/>
            <a:r>
              <a:rPr lang="en-US" sz="2200" dirty="0">
                <a:latin typeface="+mn-lt"/>
              </a:rPr>
              <a:t>Include mental status exam that describes appearance and behavior, emotional response, verbalization, thought content, and cognition </a:t>
            </a:r>
          </a:p>
          <a:p>
            <a:pPr lvl="1"/>
            <a:r>
              <a:rPr lang="en-US" sz="2200" dirty="0">
                <a:latin typeface="+mn-lt"/>
              </a:rPr>
              <a:t>Document onset of illness &amp; reason for hospitalization </a:t>
            </a:r>
          </a:p>
          <a:p>
            <a:pPr lvl="1"/>
            <a:r>
              <a:rPr lang="en-US" sz="2200" dirty="0">
                <a:latin typeface="+mn-lt"/>
              </a:rPr>
              <a:t>Describe attitudes and behaviors</a:t>
            </a:r>
          </a:p>
          <a:p>
            <a:pPr lvl="1"/>
            <a:r>
              <a:rPr lang="en-US" sz="2200" dirty="0">
                <a:latin typeface="+mn-lt"/>
              </a:rPr>
              <a:t>Include intellectual functioning, memory functioning and orientation.  Include supporting evidence as to how this was determined </a:t>
            </a:r>
          </a:p>
          <a:p>
            <a:pPr lvl="1"/>
            <a:r>
              <a:rPr lang="en-US" sz="2200" dirty="0">
                <a:latin typeface="+mn-lt"/>
              </a:rPr>
              <a:t>Describe patient’s assets </a:t>
            </a: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54460-26D6-4739-8ED3-BE6309448678}"/>
              </a:ext>
            </a:extLst>
          </p:cNvPr>
          <p:cNvSpPr/>
          <p:nvPr/>
        </p:nvSpPr>
        <p:spPr>
          <a:xfrm>
            <a:off x="1986525" y="1"/>
            <a:ext cx="730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Psychiatric Evaluation (PC.01.02.13, EP 2)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Compliance Strategies</a:t>
            </a:r>
          </a:p>
        </p:txBody>
      </p:sp>
    </p:spTree>
    <p:extLst>
      <p:ext uri="{BB962C8B-B14F-4D97-AF65-F5344CB8AC3E}">
        <p14:creationId xmlns:p14="http://schemas.microsoft.com/office/powerpoint/2010/main" val="318240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5" y="1566492"/>
            <a:ext cx="7886700" cy="40805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The treatment plan did not include interventions for active medical problems</a:t>
            </a:r>
          </a:p>
          <a:p>
            <a:pPr lvl="1"/>
            <a:r>
              <a:rPr lang="en-US" sz="2400" dirty="0">
                <a:latin typeface="+mn-lt"/>
              </a:rPr>
              <a:t>The patient plan of care did not include the specific, individualized treatment modalities. </a:t>
            </a:r>
          </a:p>
          <a:p>
            <a:pPr lvl="1"/>
            <a:r>
              <a:rPr lang="en-US" sz="2400" dirty="0">
                <a:latin typeface="+mn-lt"/>
              </a:rPr>
              <a:t>Treatment plan did not include a substantiated diagnosis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D418C4-E33F-462E-98E6-A8CB5782A1CD}"/>
              </a:ext>
            </a:extLst>
          </p:cNvPr>
          <p:cNvSpPr txBox="1">
            <a:spLocks/>
          </p:cNvSpPr>
          <p:nvPr/>
        </p:nvSpPr>
        <p:spPr>
          <a:xfrm>
            <a:off x="1914525" y="0"/>
            <a:ext cx="8019288" cy="929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Treatment Plans (PC.01.03.01, EP 6)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</p:spTree>
    <p:extLst>
      <p:ext uri="{BB962C8B-B14F-4D97-AF65-F5344CB8AC3E}">
        <p14:creationId xmlns:p14="http://schemas.microsoft.com/office/powerpoint/2010/main" val="32650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6" y="1446029"/>
            <a:ext cx="8362950" cy="5000187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+mn-lt"/>
              </a:rPr>
              <a:t>The Treatment Plan should be the </a:t>
            </a:r>
            <a:r>
              <a:rPr lang="en-US" sz="1600" u="sng" dirty="0">
                <a:latin typeface="+mn-lt"/>
              </a:rPr>
              <a:t>blueprint</a:t>
            </a:r>
            <a:r>
              <a:rPr lang="en-US" sz="1600" dirty="0">
                <a:latin typeface="+mn-lt"/>
              </a:rPr>
              <a:t> for all treatment delivered to patient</a:t>
            </a:r>
          </a:p>
          <a:p>
            <a:r>
              <a:rPr lang="en-US" sz="1600" dirty="0">
                <a:latin typeface="+mn-lt"/>
              </a:rPr>
              <a:t>Substantiated Diagnosis documented in treatment plan </a:t>
            </a:r>
          </a:p>
          <a:p>
            <a:pPr lvl="1"/>
            <a:r>
              <a:rPr lang="en-US" sz="1600" dirty="0">
                <a:latin typeface="+mn-lt"/>
              </a:rPr>
              <a:t>Serves as basis for treatment interventions</a:t>
            </a:r>
          </a:p>
          <a:p>
            <a:pPr lvl="1"/>
            <a:r>
              <a:rPr lang="en-US" sz="1600" dirty="0">
                <a:latin typeface="+mn-lt"/>
              </a:rPr>
              <a:t>Developed by synthesizing data from various disciplines</a:t>
            </a:r>
          </a:p>
          <a:p>
            <a:pPr lvl="1"/>
            <a:r>
              <a:rPr lang="en-US" sz="1600" dirty="0">
                <a:latin typeface="+mn-lt"/>
              </a:rPr>
              <a:t>Rule-out diagnosis is NOT substantiated diagnosis</a:t>
            </a:r>
          </a:p>
          <a:p>
            <a:r>
              <a:rPr lang="en-US" sz="1600" dirty="0">
                <a:latin typeface="+mn-lt"/>
              </a:rPr>
              <a:t>Specific Treatment Modalities documented in treatment plan </a:t>
            </a:r>
          </a:p>
          <a:p>
            <a:pPr lvl="1"/>
            <a:r>
              <a:rPr lang="en-US" sz="1600" dirty="0">
                <a:latin typeface="+mn-lt"/>
              </a:rPr>
              <a:t>Simply “stating” modality approach (i.e. “set limits” or “encourage socialization”) is NOT acceptable</a:t>
            </a:r>
          </a:p>
          <a:p>
            <a:pPr lvl="1"/>
            <a:r>
              <a:rPr lang="en-US" sz="1600" dirty="0">
                <a:latin typeface="+mn-lt"/>
              </a:rPr>
              <a:t>Simply “naming” modalities (i.e. “individual therapy” “group therapy” “medication education”) is NOT acceptable</a:t>
            </a:r>
          </a:p>
          <a:p>
            <a:pPr lvl="1"/>
            <a:r>
              <a:rPr lang="en-US" sz="1600" dirty="0">
                <a:latin typeface="+mn-lt"/>
              </a:rPr>
              <a:t>Treatment methods and interventions from </a:t>
            </a:r>
            <a:r>
              <a:rPr lang="en-US" sz="1600" u="sng" dirty="0">
                <a:latin typeface="+mn-lt"/>
              </a:rPr>
              <a:t>all</a:t>
            </a:r>
            <a:r>
              <a:rPr lang="en-US" sz="1600" dirty="0">
                <a:latin typeface="+mn-lt"/>
              </a:rPr>
              <a:t> disciplines need to be included in treatment plan</a:t>
            </a:r>
          </a:p>
          <a:p>
            <a:pPr lvl="1"/>
            <a:r>
              <a:rPr lang="en-US" sz="1600" dirty="0">
                <a:latin typeface="+mn-lt"/>
              </a:rPr>
              <a:t>Interventions must be specifically described to assure consistency</a:t>
            </a:r>
          </a:p>
          <a:p>
            <a:pPr lvl="1"/>
            <a:r>
              <a:rPr lang="en-US" sz="1600" dirty="0">
                <a:latin typeface="+mn-lt"/>
              </a:rPr>
              <a:t>Include specific focus of treatment for each patient for group activity interventions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45717-8057-4B76-B76A-9FA4F25356A2}"/>
              </a:ext>
            </a:extLst>
          </p:cNvPr>
          <p:cNvSpPr txBox="1">
            <a:spLocks/>
          </p:cNvSpPr>
          <p:nvPr/>
        </p:nvSpPr>
        <p:spPr>
          <a:xfrm>
            <a:off x="1914526" y="106327"/>
            <a:ext cx="8019288" cy="9084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Treatment Plan (PC.01.03.01, EP 6)</a:t>
            </a:r>
            <a:br>
              <a:rPr lang="en-US" sz="2400" dirty="0"/>
            </a:br>
            <a:r>
              <a:rPr lang="en-US" sz="2400" dirty="0"/>
              <a:t>Compliance Strategies</a:t>
            </a:r>
          </a:p>
        </p:txBody>
      </p:sp>
    </p:spTree>
    <p:extLst>
      <p:ext uri="{BB962C8B-B14F-4D97-AF65-F5344CB8AC3E}">
        <p14:creationId xmlns:p14="http://schemas.microsoft.com/office/powerpoint/2010/main" val="425001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0CA-1B00-4AA6-8289-629EFBF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4" y="0"/>
            <a:ext cx="8019288" cy="942946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Suicide Risk Assessment (NPSG.15.01.01, EP1)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Deficiency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76401"/>
            <a:ext cx="7886700" cy="387667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>
                <a:latin typeface="+mn-lt"/>
              </a:rPr>
              <a:t>No comprehensive suicide risk assessment (SRA) Still highest score on SAFER Matrix (high pattern and high and widespread)</a:t>
            </a:r>
          </a:p>
          <a:p>
            <a:pPr lvl="1"/>
            <a:r>
              <a:rPr lang="en-US" sz="3100" dirty="0">
                <a:latin typeface="+mn-lt"/>
              </a:rPr>
              <a:t>Incomplete SRA</a:t>
            </a:r>
          </a:p>
          <a:p>
            <a:pPr lvl="1"/>
            <a:r>
              <a:rPr lang="en-US" sz="3100" dirty="0">
                <a:latin typeface="+mn-lt"/>
              </a:rPr>
              <a:t>SRA inaccurate/inconsistent with clinical information in medical record</a:t>
            </a:r>
          </a:p>
          <a:p>
            <a:pPr lvl="1"/>
            <a:r>
              <a:rPr lang="en-US" sz="3100" dirty="0">
                <a:latin typeface="+mn-lt"/>
              </a:rPr>
              <a:t>SRA not completed per policy</a:t>
            </a:r>
          </a:p>
          <a:p>
            <a:pPr lvl="1"/>
            <a:r>
              <a:rPr lang="en-US" sz="3100" dirty="0">
                <a:latin typeface="+mn-lt"/>
              </a:rPr>
              <a:t>No synthesis of individual factors on SRA to determine level of risk and interventions based on that level of risk</a:t>
            </a:r>
          </a:p>
          <a:p>
            <a:pPr lvl="1"/>
            <a:endParaRPr lang="en-US" sz="3600" dirty="0">
              <a:latin typeface="+mn-lt"/>
            </a:endParaRPr>
          </a:p>
          <a:p>
            <a:pPr marL="2889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3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40" y="1275907"/>
            <a:ext cx="8134648" cy="5344772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+mn-lt"/>
              </a:rPr>
              <a:t>Policy creation and/or revision: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Suicide risk assessment (SRA) tool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How often?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By whom?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Interventions based upon level of risk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Define monitoring procedures</a:t>
            </a:r>
          </a:p>
          <a:p>
            <a:r>
              <a:rPr lang="en-US" sz="2100" dirty="0">
                <a:solidFill>
                  <a:srgbClr val="000000"/>
                </a:solidFill>
                <a:latin typeface="+mn-lt"/>
              </a:rPr>
              <a:t>Staff Training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Demonstrated competency assessment for use of SRA tool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Knowledge of policy/procedures</a:t>
            </a:r>
          </a:p>
          <a:p>
            <a:r>
              <a:rPr lang="en-US" sz="2100" dirty="0">
                <a:solidFill>
                  <a:srgbClr val="000000"/>
                </a:solidFill>
                <a:latin typeface="+mn-lt"/>
              </a:rPr>
              <a:t>Leadership Oversight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+mn-lt"/>
              </a:rPr>
              <a:t>Ensure policy/procedure adherence</a:t>
            </a:r>
          </a:p>
          <a:p>
            <a:pPr lvl="2"/>
            <a:r>
              <a:rPr lang="en-US" sz="2100" dirty="0">
                <a:solidFill>
                  <a:srgbClr val="000000"/>
                </a:solidFill>
                <a:latin typeface="+mn-lt"/>
              </a:rPr>
              <a:t>Rounding</a:t>
            </a:r>
          </a:p>
          <a:p>
            <a:pPr lvl="2"/>
            <a:r>
              <a:rPr lang="en-US" sz="2100" dirty="0">
                <a:solidFill>
                  <a:srgbClr val="000000"/>
                </a:solidFill>
                <a:latin typeface="+mn-lt"/>
              </a:rPr>
              <a:t>Audits of Medical Records</a:t>
            </a:r>
          </a:p>
          <a:p>
            <a:pPr lvl="1"/>
            <a:endParaRPr lang="en-US" sz="1050" dirty="0">
              <a:solidFill>
                <a:srgbClr val="000000"/>
              </a:solidFill>
            </a:endParaRPr>
          </a:p>
          <a:p>
            <a:endParaRPr lang="en-US" sz="1050" dirty="0">
              <a:solidFill>
                <a:srgbClr val="000000"/>
              </a:solidFill>
            </a:endParaRPr>
          </a:p>
          <a:p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90E2F-4AFB-4BA0-8BB2-00E3AF437D36}"/>
              </a:ext>
            </a:extLst>
          </p:cNvPr>
          <p:cNvSpPr/>
          <p:nvPr/>
        </p:nvSpPr>
        <p:spPr>
          <a:xfrm>
            <a:off x="1842641" y="1"/>
            <a:ext cx="7963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Suicide Risk Assessment (NPSG.15.01.01, EP1)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Compliance Strategies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43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F3D32-83CB-4A70-BD2D-FFB8F7BE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37" y="0"/>
            <a:ext cx="6117336" cy="481224"/>
          </a:xfrm>
        </p:spPr>
        <p:txBody>
          <a:bodyPr/>
          <a:lstStyle/>
          <a:p>
            <a:r>
              <a:rPr lang="en-US" sz="2400" dirty="0">
                <a:latin typeface="+mn-lt"/>
                <a:cs typeface="Arial" panose="020B0604020202020204" pitchFamily="34" charset="0"/>
              </a:rPr>
              <a:t>Preparing for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325D1-82D4-4F6D-9B1B-78638E315496}"/>
              </a:ext>
            </a:extLst>
          </p:cNvPr>
          <p:cNvSpPr txBox="1"/>
          <p:nvPr/>
        </p:nvSpPr>
        <p:spPr>
          <a:xfrm>
            <a:off x="1928037" y="1782863"/>
            <a:ext cx="42636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400" b="1" dirty="0"/>
              <a:t>On-Site Survey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Survey Activity List (pages 24-25)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Surveyor Arrival (page 37)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Preliminary Planning Session (page 38)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Opening Conference (page 39)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Organization Orientation (pages 40-41)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Individual Tracer Activity (pages 42-48)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Program Tracer – Suicide Prevention (page 53)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Program Tracer – Lab Integration (page 54)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Program Tracer – Patient Flow (page 55)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Special Issue Resolution (page 60)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Surveyor Planning/Team Meeting (page 61)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Daily Briefing (page 62)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Competence Assessment (page 64)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Facility Orientation – Life Safety Surveyor (page 69)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Life Safety Building Assessment (page 70-71)</a:t>
            </a:r>
          </a:p>
          <a:p>
            <a:pPr marL="742950" lvl="1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Life Safety/Environment of Care Document List Review Tool (pages 102-116)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C240C-610E-4FB5-88B2-EEB5DB2FCFB6}"/>
              </a:ext>
            </a:extLst>
          </p:cNvPr>
          <p:cNvSpPr txBox="1"/>
          <p:nvPr/>
        </p:nvSpPr>
        <p:spPr>
          <a:xfrm>
            <a:off x="6191693" y="1947017"/>
            <a:ext cx="42636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Emergency Management (pages 72-73)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System Tracer – Data Management (pages 76-77)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System Tracer – Infection Control (page 78)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System Tracer – Medication Management (page 79)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Leadership Session (pages 89-90)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Medical Staff Credentialing &amp; Privileging (page 93)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Surveyor Report Preparation (page 94)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CEO Exit Briefing (page 95)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Organization Exit Conference (page 96)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Medical Record Summary Review Sheet (pages 117-119)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Medical Staff-Related Standards Compliance Evaluation Guides (pages 120-129)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Kitchen Tracer Guide (pages 130-133)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Imaging Document Review Guide (pages 134-136)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96D9F-08E4-426E-8851-438FE4ADE0F8}"/>
              </a:ext>
            </a:extLst>
          </p:cNvPr>
          <p:cNvSpPr txBox="1"/>
          <p:nvPr/>
        </p:nvSpPr>
        <p:spPr>
          <a:xfrm>
            <a:off x="1928037" y="481225"/>
            <a:ext cx="8298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Download </a:t>
            </a:r>
            <a:r>
              <a:rPr lang="en-US" sz="1400" b="1" dirty="0">
                <a:hlinkClick r:id="rId3"/>
              </a:rPr>
              <a:t>Survey Activity Guide</a:t>
            </a:r>
            <a:endParaRPr lang="en-US" sz="1400" b="1" dirty="0"/>
          </a:p>
          <a:p>
            <a:endParaRPr lang="en-US" sz="1400" dirty="0"/>
          </a:p>
          <a:p>
            <a:pPr>
              <a:buClr>
                <a:schemeClr val="accent3"/>
              </a:buClr>
            </a:pPr>
            <a:r>
              <a:rPr lang="en-US" sz="1400" b="1" dirty="0"/>
              <a:t>Pre-Survey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Preparing for Survey and Survey Readiness (pages 12-14)</a:t>
            </a:r>
          </a:p>
          <a:p>
            <a:pPr marL="285750" indent="-285750">
              <a:buClr>
                <a:schemeClr val="accent3"/>
              </a:buClr>
              <a:buFont typeface="Georgia" panose="02040502050405020303" pitchFamily="18" charset="0"/>
              <a:buChar char="−"/>
            </a:pPr>
            <a:r>
              <a:rPr lang="en-US" sz="1400" dirty="0"/>
              <a:t>Have Required Documents List Prepared (pages 22-23)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0CA-1B00-4AA6-8289-629EFBF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062" y="0"/>
            <a:ext cx="8019288" cy="942748"/>
          </a:xfrm>
        </p:spPr>
        <p:txBody>
          <a:bodyPr/>
          <a:lstStyle/>
          <a:p>
            <a:r>
              <a:rPr lang="en-US" sz="2400" dirty="0"/>
              <a:t>Discharge Summary (RC.02.04.01, EP3)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062" y="1717674"/>
            <a:ext cx="7886700" cy="355917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The discharge summary did not include a summary of the circumstances and rationale for admission</a:t>
            </a:r>
          </a:p>
          <a:p>
            <a:pPr lvl="1"/>
            <a:r>
              <a:rPr lang="en-US" sz="2400" dirty="0">
                <a:latin typeface="+mn-lt"/>
              </a:rPr>
              <a:t>Patient’s condition at time of discharge was not included in the discharge summary</a:t>
            </a:r>
          </a:p>
          <a:p>
            <a:pPr lvl="1"/>
            <a:r>
              <a:rPr lang="en-US" sz="2400" dirty="0">
                <a:latin typeface="+mn-lt"/>
              </a:rPr>
              <a:t>The discharge summary did not recap the patient’s hospitalization to include the evaluation of treatment plan goals.</a:t>
            </a:r>
          </a:p>
        </p:txBody>
      </p:sp>
    </p:spTree>
    <p:extLst>
      <p:ext uri="{BB962C8B-B14F-4D97-AF65-F5344CB8AC3E}">
        <p14:creationId xmlns:p14="http://schemas.microsoft.com/office/powerpoint/2010/main" val="95373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0CA-1B00-4AA6-8289-629EFBF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421" y="1477261"/>
            <a:ext cx="7375161" cy="80874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RC.02.04.01 EP3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690" y="1137685"/>
            <a:ext cx="8038046" cy="509860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Discharge Summary must include: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</a:rPr>
              <a:t>Extent to which treatment plan goals were met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</a:rPr>
              <a:t>Summary of patient’s hospitalization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Reason for admission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Treatment provided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Baseline of psychiatric, physical, and social functioning at time of discharge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Response to treatment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Follow-up services (specific appointments &amp; provider names if applicable)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+mn-lt"/>
              </a:rPr>
              <a:t>Psychiatric, medical/physical treatment and medication regimen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</a:rPr>
              <a:t>Summary of psychiatric, medical, and functional condition at time of discharge </a:t>
            </a:r>
          </a:p>
          <a:p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5726C-46C6-47B5-8165-BD3955AA790B}"/>
              </a:ext>
            </a:extLst>
          </p:cNvPr>
          <p:cNvSpPr/>
          <p:nvPr/>
        </p:nvSpPr>
        <p:spPr>
          <a:xfrm>
            <a:off x="1874431" y="32851"/>
            <a:ext cx="706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Discharge Summary (RC.02.04.01, EP3)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Compliance Strategies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9210F-1376-4884-8422-68736F995974}"/>
              </a:ext>
            </a:extLst>
          </p:cNvPr>
          <p:cNvSpPr txBox="1"/>
          <p:nvPr/>
        </p:nvSpPr>
        <p:spPr>
          <a:xfrm>
            <a:off x="8463117" y="1450760"/>
            <a:ext cx="1361767" cy="1239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treatment plan as a guide</a:t>
            </a:r>
          </a:p>
        </p:txBody>
      </p:sp>
    </p:spTree>
    <p:extLst>
      <p:ext uri="{BB962C8B-B14F-4D97-AF65-F5344CB8AC3E}">
        <p14:creationId xmlns:p14="http://schemas.microsoft.com/office/powerpoint/2010/main" val="372262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602AB-8756-4CA0-8A74-82735BFA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87" y="1314451"/>
            <a:ext cx="7943850" cy="4581525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latin typeface="+mn-lt"/>
              </a:rPr>
              <a:t>Ligature Risk on Inpatient Units (still highest on SAFER Matrix)</a:t>
            </a:r>
          </a:p>
          <a:p>
            <a:pPr lvl="2"/>
            <a:r>
              <a:rPr lang="en-US" sz="3800" dirty="0">
                <a:latin typeface="+mn-lt"/>
              </a:rPr>
              <a:t>Doors and door hardware</a:t>
            </a:r>
          </a:p>
          <a:p>
            <a:pPr lvl="2"/>
            <a:r>
              <a:rPr lang="en-US" sz="3800" dirty="0">
                <a:latin typeface="+mn-lt"/>
              </a:rPr>
              <a:t>Drop Ceilings</a:t>
            </a:r>
          </a:p>
          <a:p>
            <a:pPr lvl="2"/>
            <a:r>
              <a:rPr lang="en-US" sz="3800" dirty="0">
                <a:latin typeface="+mn-lt"/>
              </a:rPr>
              <a:t>Beds with ligature risks</a:t>
            </a:r>
          </a:p>
          <a:p>
            <a:pPr lvl="2"/>
            <a:r>
              <a:rPr lang="en-US" sz="3800" dirty="0">
                <a:latin typeface="+mn-lt"/>
              </a:rPr>
              <a:t>Light Fixtures</a:t>
            </a:r>
          </a:p>
          <a:p>
            <a:pPr lvl="2"/>
            <a:r>
              <a:rPr lang="en-US" sz="3800" dirty="0">
                <a:latin typeface="+mn-lt"/>
              </a:rPr>
              <a:t>HVAC Vents</a:t>
            </a:r>
          </a:p>
          <a:p>
            <a:pPr lvl="2"/>
            <a:r>
              <a:rPr lang="en-US" sz="3800" dirty="0">
                <a:latin typeface="+mn-lt"/>
              </a:rPr>
              <a:t>Non-Tamper Proof Screws</a:t>
            </a:r>
          </a:p>
          <a:p>
            <a:pPr lvl="2"/>
            <a:r>
              <a:rPr lang="en-US" sz="3800" dirty="0">
                <a:latin typeface="+mn-lt"/>
              </a:rPr>
              <a:t>Sprinkler Heads</a:t>
            </a:r>
          </a:p>
          <a:p>
            <a:pPr lvl="2"/>
            <a:r>
              <a:rPr lang="en-US" sz="3800" dirty="0">
                <a:latin typeface="+mn-lt"/>
              </a:rPr>
              <a:t>Bathroom Fixtures (plumbing, toilet paper dispensers, paper towel dispensers, etc.)</a:t>
            </a:r>
          </a:p>
          <a:p>
            <a:pPr lvl="2"/>
            <a:r>
              <a:rPr lang="en-US" sz="3800" dirty="0">
                <a:latin typeface="+mn-lt"/>
              </a:rPr>
              <a:t>Grab Rails</a:t>
            </a:r>
          </a:p>
          <a:p>
            <a:pPr lvl="2"/>
            <a:r>
              <a:rPr lang="en-US" sz="3800" dirty="0">
                <a:latin typeface="+mn-lt"/>
              </a:rPr>
              <a:t>Window Treatments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4E8CD-5296-4A41-B817-3A111D1840AF}"/>
              </a:ext>
            </a:extLst>
          </p:cNvPr>
          <p:cNvSpPr txBox="1">
            <a:spLocks/>
          </p:cNvSpPr>
          <p:nvPr/>
        </p:nvSpPr>
        <p:spPr>
          <a:xfrm>
            <a:off x="1915287" y="571500"/>
            <a:ext cx="8019288" cy="4512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Safe Environment (EC.02.06.01, EP 1)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</p:spTree>
    <p:extLst>
      <p:ext uri="{BB962C8B-B14F-4D97-AF65-F5344CB8AC3E}">
        <p14:creationId xmlns:p14="http://schemas.microsoft.com/office/powerpoint/2010/main" val="355984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87" y="1530221"/>
            <a:ext cx="8134875" cy="465378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Consider the following for scoring CLD:</a:t>
            </a:r>
          </a:p>
          <a:p>
            <a:pPr lvl="1"/>
            <a:r>
              <a:rPr lang="en-US" sz="2400" dirty="0">
                <a:latin typeface="+mn-lt"/>
              </a:rPr>
              <a:t>Not all ligature risks were identified</a:t>
            </a:r>
          </a:p>
          <a:p>
            <a:pPr lvl="1"/>
            <a:r>
              <a:rPr lang="en-US" sz="2400" dirty="0">
                <a:latin typeface="+mn-lt"/>
              </a:rPr>
              <a:t>Plan of correction not developed and/or does not have an established timeline to remove ligature risks</a:t>
            </a:r>
          </a:p>
          <a:p>
            <a:pPr lvl="1"/>
            <a:r>
              <a:rPr lang="en-US" sz="2400" dirty="0">
                <a:latin typeface="+mn-lt"/>
              </a:rPr>
              <a:t>Lack of development and/or compliance with clinical mitigation to reduce the risk</a:t>
            </a:r>
          </a:p>
          <a:p>
            <a:pPr lvl="2"/>
            <a:r>
              <a:rPr lang="en-US" sz="2400" dirty="0">
                <a:latin typeface="+mn-lt"/>
              </a:rPr>
              <a:t>Policy/Procedure for suicide risk assessments</a:t>
            </a:r>
          </a:p>
          <a:p>
            <a:pPr lvl="2"/>
            <a:r>
              <a:rPr lang="en-US" sz="2400" dirty="0">
                <a:latin typeface="+mn-lt"/>
              </a:rPr>
              <a:t>Identify high risk patients </a:t>
            </a:r>
          </a:p>
          <a:p>
            <a:pPr lvl="2"/>
            <a:r>
              <a:rPr lang="en-US" sz="2400" dirty="0">
                <a:latin typeface="+mn-lt"/>
              </a:rPr>
              <a:t>Implement 1:1 monitoring of high-risk patients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32D250-0F40-4B31-ACF2-B552A846C0F2}"/>
              </a:ext>
            </a:extLst>
          </p:cNvPr>
          <p:cNvSpPr txBox="1">
            <a:spLocks/>
          </p:cNvSpPr>
          <p:nvPr/>
        </p:nvSpPr>
        <p:spPr>
          <a:xfrm>
            <a:off x="1915286" y="119112"/>
            <a:ext cx="8019288" cy="8419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Safe Environment (EC.02.06.01, EP 1)</a:t>
            </a:r>
            <a:br>
              <a:rPr lang="en-US" sz="2400" dirty="0"/>
            </a:br>
            <a:r>
              <a:rPr lang="en-US" sz="2400" dirty="0"/>
              <a:t>Compliance Strategies</a:t>
            </a:r>
          </a:p>
        </p:txBody>
      </p:sp>
    </p:spTree>
    <p:extLst>
      <p:ext uri="{BB962C8B-B14F-4D97-AF65-F5344CB8AC3E}">
        <p14:creationId xmlns:p14="http://schemas.microsoft.com/office/powerpoint/2010/main" val="255647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87" y="1797248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Cabling wrapped around the sprinkler pipe </a:t>
            </a:r>
          </a:p>
          <a:p>
            <a:pPr lvl="1"/>
            <a:r>
              <a:rPr lang="en-US" sz="2400" dirty="0">
                <a:latin typeface="+mn-lt"/>
              </a:rPr>
              <a:t> Conduit, tubing, wiring supported by the sprinkler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7969CF-2CD3-432B-9137-6953A6900641}"/>
              </a:ext>
            </a:extLst>
          </p:cNvPr>
          <p:cNvSpPr txBox="1">
            <a:spLocks/>
          </p:cNvSpPr>
          <p:nvPr/>
        </p:nvSpPr>
        <p:spPr>
          <a:xfrm>
            <a:off x="1915287" y="1"/>
            <a:ext cx="8019288" cy="8951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Extinguishing Fire (LS.02.01.35, EP 4)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</p:spTree>
    <p:extLst>
      <p:ext uri="{BB962C8B-B14F-4D97-AF65-F5344CB8AC3E}">
        <p14:creationId xmlns:p14="http://schemas.microsoft.com/office/powerpoint/2010/main" val="164771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87" y="1642655"/>
            <a:ext cx="8221372" cy="3572690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+mn-lt"/>
              </a:rPr>
              <a:t>Ensure that the sprinkler piping cannot be used to support anything. This includes items that are touching the piping. </a:t>
            </a:r>
          </a:p>
          <a:p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53E931-7243-4392-9A4B-93A69B7C7AF8}"/>
              </a:ext>
            </a:extLst>
          </p:cNvPr>
          <p:cNvSpPr txBox="1">
            <a:spLocks/>
          </p:cNvSpPr>
          <p:nvPr/>
        </p:nvSpPr>
        <p:spPr>
          <a:xfrm>
            <a:off x="1915287" y="159488"/>
            <a:ext cx="8019288" cy="903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Extinguishing Fire (LS.02.01.35, EP 4)</a:t>
            </a:r>
            <a:br>
              <a:rPr lang="en-US" sz="2400" dirty="0"/>
            </a:br>
            <a:r>
              <a:rPr lang="en-US" sz="2400" dirty="0"/>
              <a:t>Compliance Strategy</a:t>
            </a:r>
          </a:p>
        </p:txBody>
      </p:sp>
    </p:spTree>
    <p:extLst>
      <p:ext uri="{BB962C8B-B14F-4D97-AF65-F5344CB8AC3E}">
        <p14:creationId xmlns:p14="http://schemas.microsoft.com/office/powerpoint/2010/main" val="15147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72" y="1718857"/>
            <a:ext cx="8146656" cy="41084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The water source valve to the building was not labeled</a:t>
            </a:r>
          </a:p>
          <a:p>
            <a:pPr lvl="1"/>
            <a:r>
              <a:rPr lang="en-US" sz="2400" dirty="0">
                <a:latin typeface="+mn-lt"/>
              </a:rPr>
              <a:t>The electrical panel did not have an accurate legend depicting what the circuit breakers serve</a:t>
            </a:r>
          </a:p>
          <a:p>
            <a:pPr lvl="1"/>
            <a:r>
              <a:rPr lang="en-US" sz="2400" dirty="0">
                <a:latin typeface="+mn-lt"/>
              </a:rPr>
              <a:t>The fire alarm circuit disconnect/electrical breaker was not identified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8B993-9B63-44BC-A787-9B7BDCE4DC28}"/>
              </a:ext>
            </a:extLst>
          </p:cNvPr>
          <p:cNvSpPr txBox="1">
            <a:spLocks/>
          </p:cNvSpPr>
          <p:nvPr/>
        </p:nvSpPr>
        <p:spPr>
          <a:xfrm>
            <a:off x="2022672" y="-10633"/>
            <a:ext cx="8019288" cy="96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Utility System Labeling (EC.02.05.01, EP 9)</a:t>
            </a:r>
            <a:br>
              <a:rPr lang="en-US" sz="2400" dirty="0"/>
            </a:br>
            <a:r>
              <a:rPr lang="en-US" sz="2400" dirty="0"/>
              <a:t>Deficiency Examples</a:t>
            </a:r>
          </a:p>
        </p:txBody>
      </p:sp>
    </p:spTree>
    <p:extLst>
      <p:ext uri="{BB962C8B-B14F-4D97-AF65-F5344CB8AC3E}">
        <p14:creationId xmlns:p14="http://schemas.microsoft.com/office/powerpoint/2010/main" val="185197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871-B6A3-4204-B684-5FCB2C69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96" y="1733863"/>
            <a:ext cx="8337093" cy="38304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At a minimum, the main valves/controls for the utility systems need to be labeled</a:t>
            </a: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Electrical panel must have legend and be accurately identified</a:t>
            </a: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If the circuit breakers are installed they must be identified on the legend whether spares or in service. 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62D145-32D5-4BDD-AF94-D7AF33D77214}"/>
              </a:ext>
            </a:extLst>
          </p:cNvPr>
          <p:cNvSpPr txBox="1">
            <a:spLocks/>
          </p:cNvSpPr>
          <p:nvPr/>
        </p:nvSpPr>
        <p:spPr>
          <a:xfrm>
            <a:off x="2007895" y="-31898"/>
            <a:ext cx="8019288" cy="10566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Utility System Labeling (EC.02.05.01, EP 9)</a:t>
            </a:r>
            <a:br>
              <a:rPr lang="en-US" sz="2800" dirty="0"/>
            </a:br>
            <a:r>
              <a:rPr lang="en-US" sz="2800" dirty="0"/>
              <a:t>Compliance Strategies</a:t>
            </a:r>
          </a:p>
        </p:txBody>
      </p:sp>
    </p:spTree>
    <p:extLst>
      <p:ext uri="{BB962C8B-B14F-4D97-AF65-F5344CB8AC3E}">
        <p14:creationId xmlns:p14="http://schemas.microsoft.com/office/powerpoint/2010/main" val="206623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F3D32-83CB-4A70-BD2D-FFB8F7BE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683" y="0"/>
            <a:ext cx="7622566" cy="459282"/>
          </a:xfrm>
        </p:spPr>
        <p:txBody>
          <a:bodyPr/>
          <a:lstStyle/>
          <a:p>
            <a:r>
              <a:rPr lang="en-US" sz="2400" dirty="0">
                <a:latin typeface="+mn-lt"/>
                <a:cs typeface="Arial" panose="020B0604020202020204" pitchFamily="34" charset="0"/>
              </a:rPr>
              <a:t>Survey Activities 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C367D1-5AA0-4860-AE32-23EDBC4C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63" y="607564"/>
            <a:ext cx="7208874" cy="55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F3D32-83CB-4A70-BD2D-FFB8F7BE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683" y="0"/>
            <a:ext cx="7622566" cy="459282"/>
          </a:xfrm>
        </p:spPr>
        <p:txBody>
          <a:bodyPr/>
          <a:lstStyle/>
          <a:p>
            <a:r>
              <a:rPr lang="en-US" sz="2400" dirty="0">
                <a:latin typeface="+mn-lt"/>
                <a:cs typeface="Arial" panose="020B0604020202020204" pitchFamily="34" charset="0"/>
              </a:rPr>
              <a:t>Survey Activities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9D573-C564-42E9-86CC-963E6F03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880" y="595424"/>
            <a:ext cx="7198241" cy="55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F3D32-83CB-4A70-BD2D-FFB8F7BE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7581" y="0"/>
            <a:ext cx="7622566" cy="459282"/>
          </a:xfrm>
        </p:spPr>
        <p:txBody>
          <a:bodyPr/>
          <a:lstStyle/>
          <a:p>
            <a:r>
              <a:rPr lang="en-US" sz="2800" dirty="0">
                <a:latin typeface="+mn-lt"/>
                <a:cs typeface="Arial" panose="020B0604020202020204" pitchFamily="34" charset="0"/>
              </a:rPr>
              <a:t>Survey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Activities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DA2F-AF96-406A-BFEB-6C5277A5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47" y="540260"/>
            <a:ext cx="6762307" cy="56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F1EF-7244-4171-B8F6-2151AC67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72" y="0"/>
            <a:ext cx="8001000" cy="685800"/>
          </a:xfrm>
        </p:spPr>
        <p:txBody>
          <a:bodyPr anchor="t"/>
          <a:lstStyle/>
          <a:p>
            <a:r>
              <a:rPr lang="en-US" sz="2400" dirty="0">
                <a:solidFill>
                  <a:srgbClr val="002060"/>
                </a:solidFill>
              </a:rPr>
              <a:t>Resources</a:t>
            </a:r>
            <a:r>
              <a:rPr lang="en-US" sz="2800" dirty="0">
                <a:solidFill>
                  <a:srgbClr val="002060"/>
                </a:solidFill>
              </a:rPr>
              <a:t> for Psychiatric Hospitals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9F2DB-6E77-4151-802C-706C0D944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0" y="2222886"/>
            <a:ext cx="80010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79E9C-8780-41DB-9145-05E1DE54E8B7}"/>
              </a:ext>
            </a:extLst>
          </p:cNvPr>
          <p:cNvSpPr txBox="1"/>
          <p:nvPr/>
        </p:nvSpPr>
        <p:spPr>
          <a:xfrm>
            <a:off x="1944673" y="809108"/>
            <a:ext cx="786011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Suicide Prevention Portal: </a:t>
            </a:r>
            <a:r>
              <a:rPr lang="en-US" dirty="0">
                <a:hlinkClick r:id="rId3"/>
              </a:rPr>
              <a:t>https://www.jointcommission.org/resources/patient-safety-topics/suicide-prevention/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Physical Environment Portal: </a:t>
            </a:r>
            <a:r>
              <a:rPr lang="en-US" dirty="0">
                <a:hlinkClick r:id="rId4"/>
              </a:rPr>
              <a:t>https://www.jointcommission.org/resources/patient-safety-topics/the-physical-environment/</a:t>
            </a:r>
            <a:r>
              <a:rPr lang="en-US" dirty="0"/>
              <a:t> </a:t>
            </a:r>
          </a:p>
          <a:p>
            <a:br>
              <a:rPr lang="en-US" dirty="0"/>
            </a:br>
            <a:r>
              <a:rPr lang="en-US" dirty="0"/>
              <a:t>Workplace Violence Prevention Portal: </a:t>
            </a:r>
            <a:r>
              <a:rPr lang="en-US" dirty="0">
                <a:hlinkClick r:id="rId5"/>
              </a:rPr>
              <a:t>https://www.jointcommission.org/resources/patient-safety-topics/workplace-violence-prevention/</a:t>
            </a:r>
            <a:r>
              <a:rPr lang="en-US" dirty="0"/>
              <a:t> </a:t>
            </a:r>
          </a:p>
          <a:p>
            <a:br>
              <a:rPr lang="en-US" dirty="0"/>
            </a:br>
            <a:r>
              <a:rPr lang="en-US" dirty="0"/>
              <a:t>Quick Safety Alerts: </a:t>
            </a:r>
            <a:r>
              <a:rPr lang="en-US" dirty="0">
                <a:hlinkClick r:id="rId6"/>
              </a:rPr>
              <a:t>https://www.jointcommission.org/resources/news-and-multimedia/newsletters/newsletters/quick-safety/</a:t>
            </a:r>
            <a:r>
              <a:rPr lang="en-US" dirty="0"/>
              <a:t> </a:t>
            </a:r>
          </a:p>
          <a:p>
            <a:br>
              <a:rPr lang="en-US" dirty="0"/>
            </a:br>
            <a:r>
              <a:rPr lang="en-US" dirty="0"/>
              <a:t>Sentinel Event Alerts: </a:t>
            </a:r>
            <a:r>
              <a:rPr lang="en-US" dirty="0">
                <a:hlinkClick r:id="rId7"/>
              </a:rPr>
              <a:t>https://www.jointcommission.org/resources/patient-safety-topics/sentinel-event/sentinel-event-alert-newsletters/</a:t>
            </a:r>
            <a:r>
              <a:rPr lang="en-US" dirty="0"/>
              <a:t> 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62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4D4779-E598-4F2E-9F82-C057FD095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2470" y="1"/>
            <a:ext cx="8167058" cy="664615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002060"/>
                </a:solidFill>
                <a:latin typeface="+mn-lt"/>
              </a:rPr>
              <a:t>Resources to Meet Standards Compliance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E840-0D6D-4E83-B708-BC230AF15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5499" y="760310"/>
            <a:ext cx="8001000" cy="15256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</a:rPr>
              <a:t>Standards FAQ’s published by chapter; keyword search (40 FAQ’s on suicide prevention)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hlinkClick r:id="rId3"/>
              </a:rPr>
              <a:t>https://www.jointcommission.org/standards/standard -faqs/#f:_FacetManual=[Hospital%20and%20Hospital%20Clinics</a:t>
            </a:r>
            <a:r>
              <a:rPr lang="en-US" sz="1800" dirty="0">
                <a:latin typeface="+mn-lt"/>
              </a:rPr>
              <a:t>]  </a:t>
            </a:r>
          </a:p>
          <a:p>
            <a:pPr marL="0" indent="0">
              <a:buNone/>
            </a:pPr>
            <a:endParaRPr lang="en-US" sz="22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9E92C-F6AA-4A6D-B257-AA0DA6948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49" y="2147500"/>
            <a:ext cx="7658100" cy="40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6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12610-48FB-DD4E-B4A9-B095B435D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Frequently Cited Standards in Psychiatric Hospitals</a:t>
            </a:r>
          </a:p>
        </p:txBody>
      </p:sp>
    </p:spTree>
    <p:extLst>
      <p:ext uri="{BB962C8B-B14F-4D97-AF65-F5344CB8AC3E}">
        <p14:creationId xmlns:p14="http://schemas.microsoft.com/office/powerpoint/2010/main" val="18278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E67DE-5086-4D73-B10A-1EFD64D5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62" y="19393"/>
            <a:ext cx="8646075" cy="662325"/>
          </a:xfrm>
        </p:spPr>
        <p:txBody>
          <a:bodyPr/>
          <a:lstStyle/>
          <a:p>
            <a:pPr algn="ctr"/>
            <a:r>
              <a:rPr lang="en-US" sz="2800" dirty="0"/>
              <a:t>Top 10 </a:t>
            </a:r>
            <a:r>
              <a:rPr lang="en-US" sz="2400" dirty="0"/>
              <a:t>Frequently</a:t>
            </a:r>
            <a:r>
              <a:rPr lang="en-US" sz="2800" dirty="0"/>
              <a:t> Cited Standards </a:t>
            </a:r>
            <a:r>
              <a:rPr lang="en-US" sz="2000" dirty="0"/>
              <a:t>(2019-2020 Survey Events)</a:t>
            </a:r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B0ED6-1815-49EB-B348-8E9FDC02368C}"/>
              </a:ext>
            </a:extLst>
          </p:cNvPr>
          <p:cNvSpPr txBox="1"/>
          <p:nvPr/>
        </p:nvSpPr>
        <p:spPr>
          <a:xfrm>
            <a:off x="4258027" y="6201686"/>
            <a:ext cx="36759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Number of Requirements for Improvements (RFIs)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2D1954-EAB2-40EC-A5A5-A17D74801A8E}"/>
              </a:ext>
            </a:extLst>
          </p:cNvPr>
          <p:cNvSpPr/>
          <p:nvPr/>
        </p:nvSpPr>
        <p:spPr>
          <a:xfrm>
            <a:off x="1786393" y="2425149"/>
            <a:ext cx="702232" cy="36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535090-FEEF-470B-9ED2-5651A82BD8DD}"/>
              </a:ext>
            </a:extLst>
          </p:cNvPr>
          <p:cNvGrpSpPr/>
          <p:nvPr/>
        </p:nvGrpSpPr>
        <p:grpSpPr>
          <a:xfrm>
            <a:off x="1651593" y="627321"/>
            <a:ext cx="8754015" cy="5569074"/>
            <a:chOff x="-142124" y="1644945"/>
            <a:chExt cx="9229522" cy="45315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488D6C8-291F-41CB-8128-116A7B5F9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09" y="1644945"/>
              <a:ext cx="8368566" cy="4322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895557-95DC-4BE4-8A9A-B24F22EAD4D9}"/>
                </a:ext>
              </a:extLst>
            </p:cNvPr>
            <p:cNvGrpSpPr/>
            <p:nvPr/>
          </p:nvGrpSpPr>
          <p:grpSpPr>
            <a:xfrm>
              <a:off x="-142124" y="1890035"/>
              <a:ext cx="1716348" cy="3678650"/>
              <a:chOff x="-142124" y="1890035"/>
              <a:chExt cx="1716348" cy="367865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2AFB44-9015-4479-A3A1-E115D2C9CA51}"/>
                  </a:ext>
                </a:extLst>
              </p:cNvPr>
              <p:cNvSpPr txBox="1"/>
              <p:nvPr/>
            </p:nvSpPr>
            <p:spPr>
              <a:xfrm>
                <a:off x="42860" y="1890035"/>
                <a:ext cx="1433513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PC.01.02.13 EP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E056FE-0A7A-47E6-9AED-36E6E52D75F7}"/>
                  </a:ext>
                </a:extLst>
              </p:cNvPr>
              <p:cNvSpPr txBox="1"/>
              <p:nvPr/>
            </p:nvSpPr>
            <p:spPr>
              <a:xfrm>
                <a:off x="21649" y="2275125"/>
                <a:ext cx="1530926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E96D48-32B7-458B-A1D6-B8BD1F72398C}"/>
                  </a:ext>
                </a:extLst>
              </p:cNvPr>
              <p:cNvSpPr txBox="1"/>
              <p:nvPr/>
            </p:nvSpPr>
            <p:spPr>
              <a:xfrm>
                <a:off x="-142124" y="2658972"/>
                <a:ext cx="1716348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NPSG.15.01.01 EP 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5B0887-85DF-4D7E-88C4-313D3B982291}"/>
                  </a:ext>
                </a:extLst>
              </p:cNvPr>
              <p:cNvSpPr txBox="1"/>
              <p:nvPr/>
            </p:nvSpPr>
            <p:spPr>
              <a:xfrm>
                <a:off x="21649" y="3030497"/>
                <a:ext cx="1476376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RC.02.04.01 EP 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8B835-981C-4EC4-AB17-2325FB02DE5D}"/>
                  </a:ext>
                </a:extLst>
              </p:cNvPr>
              <p:cNvSpPr txBox="1"/>
              <p:nvPr/>
            </p:nvSpPr>
            <p:spPr>
              <a:xfrm>
                <a:off x="21649" y="3438525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EC.02.06.01 EP 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06C963-6E3C-4793-9704-58B07626976B}"/>
                  </a:ext>
                </a:extLst>
              </p:cNvPr>
              <p:cNvSpPr txBox="1"/>
              <p:nvPr/>
            </p:nvSpPr>
            <p:spPr>
              <a:xfrm>
                <a:off x="21649" y="3806099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LS.02.01.35 EP 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83CBF4-0837-4813-99AC-8C73A1D27DBB}"/>
                  </a:ext>
                </a:extLst>
              </p:cNvPr>
              <p:cNvSpPr txBox="1"/>
              <p:nvPr/>
            </p:nvSpPr>
            <p:spPr>
              <a:xfrm>
                <a:off x="-1" y="4189946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EC.02.05.01 EP 9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0914EA-9130-416E-BEAC-2AA826DF552D}"/>
                  </a:ext>
                </a:extLst>
              </p:cNvPr>
              <p:cNvSpPr txBox="1"/>
              <p:nvPr/>
            </p:nvSpPr>
            <p:spPr>
              <a:xfrm>
                <a:off x="0" y="4550066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EC.02.05.05 EP 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25BF9B-41BE-4057-8457-8982639FE2A4}"/>
                  </a:ext>
                </a:extLst>
              </p:cNvPr>
              <p:cNvSpPr txBox="1"/>
              <p:nvPr/>
            </p:nvSpPr>
            <p:spPr>
              <a:xfrm>
                <a:off x="0" y="4938288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PC.01.03.01 EP 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62FCC5-5448-41CF-BE99-9B7603324EC8}"/>
                  </a:ext>
                </a:extLst>
              </p:cNvPr>
              <p:cNvSpPr txBox="1"/>
              <p:nvPr/>
            </p:nvSpPr>
            <p:spPr>
              <a:xfrm>
                <a:off x="-1" y="5343293"/>
                <a:ext cx="1552574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LS.02.01.10 EP 14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E7B7F-5CAE-4F65-996E-8EDC9CA8F9A0}"/>
                </a:ext>
              </a:extLst>
            </p:cNvPr>
            <p:cNvGrpSpPr/>
            <p:nvPr/>
          </p:nvGrpSpPr>
          <p:grpSpPr>
            <a:xfrm>
              <a:off x="1476373" y="5781752"/>
              <a:ext cx="7611025" cy="394703"/>
              <a:chOff x="1476373" y="5781752"/>
              <a:chExt cx="7611025" cy="39470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437BBC-44DC-431F-8C84-4C917E54E5C9}"/>
                  </a:ext>
                </a:extLst>
              </p:cNvPr>
              <p:cNvSpPr txBox="1"/>
              <p:nvPr/>
            </p:nvSpPr>
            <p:spPr>
              <a:xfrm>
                <a:off x="1476373" y="5787426"/>
                <a:ext cx="342902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45A369-DBBC-4C93-BBE2-17012FA81162}"/>
                  </a:ext>
                </a:extLst>
              </p:cNvPr>
              <p:cNvSpPr txBox="1"/>
              <p:nvPr/>
            </p:nvSpPr>
            <p:spPr>
              <a:xfrm>
                <a:off x="2156559" y="5787425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14074C-8948-496F-807D-F5AA3A96281A}"/>
                  </a:ext>
                </a:extLst>
              </p:cNvPr>
              <p:cNvSpPr txBox="1"/>
              <p:nvPr/>
            </p:nvSpPr>
            <p:spPr>
              <a:xfrm>
                <a:off x="2891685" y="5802952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9AD9F5-2BBC-4645-A67B-F445C90BDE1B}"/>
                  </a:ext>
                </a:extLst>
              </p:cNvPr>
              <p:cNvSpPr txBox="1"/>
              <p:nvPr/>
            </p:nvSpPr>
            <p:spPr>
              <a:xfrm>
                <a:off x="3575275" y="5787424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2C1507-956D-4E3C-AAD5-F6F98433F5F6}"/>
                  </a:ext>
                </a:extLst>
              </p:cNvPr>
              <p:cNvSpPr txBox="1"/>
              <p:nvPr/>
            </p:nvSpPr>
            <p:spPr>
              <a:xfrm>
                <a:off x="4368059" y="5802952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80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31E229-707D-4501-BEF4-DC733C45BA9D}"/>
                  </a:ext>
                </a:extLst>
              </p:cNvPr>
              <p:cNvSpPr txBox="1"/>
              <p:nvPr/>
            </p:nvSpPr>
            <p:spPr>
              <a:xfrm>
                <a:off x="5081244" y="5787424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100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ECD10E-D1B6-4A92-9276-DFCF2A38D604}"/>
                  </a:ext>
                </a:extLst>
              </p:cNvPr>
              <p:cNvSpPr txBox="1"/>
              <p:nvPr/>
            </p:nvSpPr>
            <p:spPr>
              <a:xfrm>
                <a:off x="5737615" y="5800803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120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FF4F46-F01F-4CDF-8571-2B339E3291DB}"/>
                  </a:ext>
                </a:extLst>
              </p:cNvPr>
              <p:cNvSpPr txBox="1"/>
              <p:nvPr/>
            </p:nvSpPr>
            <p:spPr>
              <a:xfrm>
                <a:off x="6464748" y="5792466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140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74C36B-3631-4918-BE3B-6AE59BB1FF90}"/>
                  </a:ext>
                </a:extLst>
              </p:cNvPr>
              <p:cNvSpPr txBox="1"/>
              <p:nvPr/>
            </p:nvSpPr>
            <p:spPr>
              <a:xfrm>
                <a:off x="7191881" y="5781752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160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EC1BE6-4346-40A8-8A17-31934F778003}"/>
                  </a:ext>
                </a:extLst>
              </p:cNvPr>
              <p:cNvSpPr txBox="1"/>
              <p:nvPr/>
            </p:nvSpPr>
            <p:spPr>
              <a:xfrm>
                <a:off x="7915518" y="5812367"/>
                <a:ext cx="466729" cy="225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180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1DCA44-9CD5-4D2A-859E-562B4C8CC32F}"/>
                  </a:ext>
                </a:extLst>
              </p:cNvPr>
              <p:cNvSpPr txBox="1"/>
              <p:nvPr/>
            </p:nvSpPr>
            <p:spPr>
              <a:xfrm>
                <a:off x="8620669" y="5800802"/>
                <a:ext cx="466729" cy="3756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200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2AB3D50-7956-4057-BD8E-F431369D6C06}"/>
              </a:ext>
            </a:extLst>
          </p:cNvPr>
          <p:cNvSpPr txBox="1"/>
          <p:nvPr/>
        </p:nvSpPr>
        <p:spPr>
          <a:xfrm>
            <a:off x="6279065" y="2783242"/>
            <a:ext cx="27840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Safe Environment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7AF100-96C3-4D01-824A-D9DFCBF1FB6C}"/>
              </a:ext>
            </a:extLst>
          </p:cNvPr>
          <p:cNvSpPr txBox="1"/>
          <p:nvPr/>
        </p:nvSpPr>
        <p:spPr>
          <a:xfrm>
            <a:off x="5848537" y="3243396"/>
            <a:ext cx="195731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Extinguishing Fire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219A72-7653-40A1-AA84-1B4BEF318D08}"/>
              </a:ext>
            </a:extLst>
          </p:cNvPr>
          <p:cNvSpPr txBox="1"/>
          <p:nvPr/>
        </p:nvSpPr>
        <p:spPr>
          <a:xfrm>
            <a:off x="3482178" y="4205854"/>
            <a:ext cx="406728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Systems; Inspect, Test &amp; Maintain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F6773-C217-49B2-AE03-431949FC6A77}"/>
              </a:ext>
            </a:extLst>
          </p:cNvPr>
          <p:cNvSpPr txBox="1"/>
          <p:nvPr/>
        </p:nvSpPr>
        <p:spPr>
          <a:xfrm>
            <a:off x="6722112" y="1830389"/>
            <a:ext cx="24923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Suicide Risk Assessment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F0B91B-CCC6-4E68-99E3-D3806C58C0BB}"/>
              </a:ext>
            </a:extLst>
          </p:cNvPr>
          <p:cNvSpPr txBox="1"/>
          <p:nvPr/>
        </p:nvSpPr>
        <p:spPr>
          <a:xfrm>
            <a:off x="5142805" y="3724625"/>
            <a:ext cx="257272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Utility System Labeling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A0722-50EF-4380-9D39-C03088A89ECF}"/>
              </a:ext>
            </a:extLst>
          </p:cNvPr>
          <p:cNvSpPr txBox="1"/>
          <p:nvPr/>
        </p:nvSpPr>
        <p:spPr>
          <a:xfrm>
            <a:off x="5274616" y="5102513"/>
            <a:ext cx="155257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Fire Protection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03C109-C5F1-42B0-8986-C041C19BEC32}"/>
              </a:ext>
            </a:extLst>
          </p:cNvPr>
          <p:cNvSpPr txBox="1"/>
          <p:nvPr/>
        </p:nvSpPr>
        <p:spPr>
          <a:xfrm>
            <a:off x="7053700" y="936870"/>
            <a:ext cx="23075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Psychiatric Evaluation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15BF95-FBDD-4241-BD4D-63960EC64A1A}"/>
              </a:ext>
            </a:extLst>
          </p:cNvPr>
          <p:cNvSpPr txBox="1"/>
          <p:nvPr/>
        </p:nvSpPr>
        <p:spPr>
          <a:xfrm>
            <a:off x="7464491" y="1390016"/>
            <a:ext cx="176873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CAADEC-CC05-4771-983E-35C837D2B8E3}"/>
              </a:ext>
            </a:extLst>
          </p:cNvPr>
          <p:cNvSpPr txBox="1"/>
          <p:nvPr/>
        </p:nvSpPr>
        <p:spPr>
          <a:xfrm>
            <a:off x="6827193" y="2317170"/>
            <a:ext cx="20769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Discharge Summary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3022C8-44B4-4CB0-A09A-EAE1F9FE2185}"/>
              </a:ext>
            </a:extLst>
          </p:cNvPr>
          <p:cNvSpPr txBox="1"/>
          <p:nvPr/>
        </p:nvSpPr>
        <p:spPr>
          <a:xfrm>
            <a:off x="5515821" y="4671437"/>
            <a:ext cx="18266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cs typeface="Calibri" panose="020F0502020204030204" pitchFamily="34" charset="0"/>
              </a:rPr>
              <a:t>Treatment Plans</a:t>
            </a:r>
          </a:p>
        </p:txBody>
      </p:sp>
    </p:spTree>
    <p:extLst>
      <p:ext uri="{BB962C8B-B14F-4D97-AF65-F5344CB8AC3E}">
        <p14:creationId xmlns:p14="http://schemas.microsoft.com/office/powerpoint/2010/main" val="3557740359"/>
      </p:ext>
    </p:extLst>
  </p:cSld>
  <p:clrMapOvr>
    <a:masterClrMapping/>
  </p:clrMapOvr>
</p:sld>
</file>

<file path=ppt/theme/theme1.xml><?xml version="1.0" encoding="utf-8"?>
<a:theme xmlns:a="http://schemas.openxmlformats.org/drawingml/2006/main" name="BB TJC Simple Stnd">
  <a:themeElements>
    <a:clrScheme name="Custom 7">
      <a:dk1>
        <a:srgbClr val="000000"/>
      </a:dk1>
      <a:lt1>
        <a:sysClr val="window" lastClr="FFFFFF"/>
      </a:lt1>
      <a:dk2>
        <a:srgbClr val="1F336B"/>
      </a:dk2>
      <a:lt2>
        <a:srgbClr val="BCBEC0"/>
      </a:lt2>
      <a:accent1>
        <a:srgbClr val="1F336B"/>
      </a:accent1>
      <a:accent2>
        <a:srgbClr val="FFBF00"/>
      </a:accent2>
      <a:accent3>
        <a:srgbClr val="EF5125"/>
      </a:accent3>
      <a:accent4>
        <a:srgbClr val="007B5F"/>
      </a:accent4>
      <a:accent5>
        <a:srgbClr val="6F263D"/>
      </a:accent5>
      <a:accent6>
        <a:srgbClr val="248FA0"/>
      </a:accent6>
      <a:hlink>
        <a:srgbClr val="23346A"/>
      </a:hlink>
      <a:folHlink>
        <a:srgbClr val="23346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 TJC Simple Stnd" id="{E2EBB84E-1423-453B-8BB2-6D56C5C4DE48}" vid="{7E134F0B-ECC0-4475-9005-2D5E938CF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94BD406C6EE4FADA598014C5F069A" ma:contentTypeVersion="9" ma:contentTypeDescription="Create a new document." ma:contentTypeScope="" ma:versionID="bca940dd0a9537d528194f723c1b67a2">
  <xsd:schema xmlns:xsd="http://www.w3.org/2001/XMLSchema" xmlns:xs="http://www.w3.org/2001/XMLSchema" xmlns:p="http://schemas.microsoft.com/office/2006/metadata/properties" xmlns:ns2="8be9b0ab-6ae3-4ac9-a47b-2f294754d46c" xmlns:ns3="b5a3fd54-d5b9-4bce-aae1-c066cfcf52ad" targetNamespace="http://schemas.microsoft.com/office/2006/metadata/properties" ma:root="true" ma:fieldsID="a1b2a7b65a925d0f9c610439316bd067" ns2:_="" ns3:_="">
    <xsd:import namespace="8be9b0ab-6ae3-4ac9-a47b-2f294754d46c"/>
    <xsd:import namespace="b5a3fd54-d5b9-4bce-aae1-c066cfcf5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9b0ab-6ae3-4ac9-a47b-2f294754d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3fd54-d5b9-4bce-aae1-c066cfcf5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4A8EAF-20D2-460D-9D28-C8E3EB69E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9b0ab-6ae3-4ac9-a47b-2f294754d46c"/>
    <ds:schemaRef ds:uri="b5a3fd54-d5b9-4bce-aae1-c066cfcf5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DE3F7-041B-4959-88F5-B69483871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B2BD18-9662-4F6A-B1ED-019B76F5FCCD}">
  <ds:schemaRefs>
    <ds:schemaRef ds:uri="http://schemas.microsoft.com/office/2006/metadata/properties"/>
    <ds:schemaRef ds:uri="http://purl.org/dc/dcmitype/"/>
    <ds:schemaRef ds:uri="8be9b0ab-6ae3-4ac9-a47b-2f294754d46c"/>
    <ds:schemaRef ds:uri="b5a3fd54-d5b9-4bce-aae1-c066cfcf52ad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 TJC Simple Stnd</Template>
  <TotalTime>21215</TotalTime>
  <Words>2664</Words>
  <Application>Microsoft Office PowerPoint</Application>
  <PresentationFormat>Widescreen</PresentationFormat>
  <Paragraphs>362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Georgia</vt:lpstr>
      <vt:lpstr>ITC Franklin Gothic Std Book</vt:lpstr>
      <vt:lpstr>System Font Regular</vt:lpstr>
      <vt:lpstr>BB TJC Simple Stnd</vt:lpstr>
      <vt:lpstr>Psychiatric Hospital Accreditation Survey Preparation Guide </vt:lpstr>
      <vt:lpstr>PowerPoint Presentation</vt:lpstr>
      <vt:lpstr>PowerPoint Presentation</vt:lpstr>
      <vt:lpstr>PowerPoint Presentation</vt:lpstr>
      <vt:lpstr>PowerPoint Presentation</vt:lpstr>
      <vt:lpstr>Resources for Psychiatric Hospitals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Psychiatric Evaluation (PC.01.02.13, EP 2) Deficiency Examples</vt:lpstr>
      <vt:lpstr>PowerPoint Presentation</vt:lpstr>
      <vt:lpstr>PowerPoint Presentation</vt:lpstr>
      <vt:lpstr>PowerPoint Presentation</vt:lpstr>
      <vt:lpstr>Suicide Risk Assessment (NPSG.15.01.01, EP1) Deficiency Examples</vt:lpstr>
      <vt:lpstr>PowerPoint Presentation</vt:lpstr>
      <vt:lpstr>Discharge Summary (RC.02.04.01, EP3) Deficiency Examples</vt:lpstr>
      <vt:lpstr>RC.02.04.01 EP3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</dc:title>
  <dc:creator>Telios, Mary</dc:creator>
  <cp:lastModifiedBy>Hartman, Mark</cp:lastModifiedBy>
  <cp:revision>265</cp:revision>
  <cp:lastPrinted>2019-03-07T17:53:26Z</cp:lastPrinted>
  <dcterms:created xsi:type="dcterms:W3CDTF">2018-09-04T20:09:05Z</dcterms:created>
  <dcterms:modified xsi:type="dcterms:W3CDTF">2022-02-25T20:59:14Z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0x01010088494BD406C6EE4FADA598014C5F069A</vt:lpwstr>
  </property>
</Properties>
</file>